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6"/>
  </p:notesMasterIdLst>
  <p:sldIdLst>
    <p:sldId id="387" r:id="rId2"/>
    <p:sldId id="362" r:id="rId3"/>
    <p:sldId id="363" r:id="rId4"/>
    <p:sldId id="364" r:id="rId5"/>
    <p:sldId id="365" r:id="rId6"/>
    <p:sldId id="366" r:id="rId7"/>
    <p:sldId id="367" r:id="rId8"/>
    <p:sldId id="368" r:id="rId9"/>
    <p:sldId id="369" r:id="rId10"/>
    <p:sldId id="371" r:id="rId11"/>
    <p:sldId id="370" r:id="rId12"/>
    <p:sldId id="372" r:id="rId13"/>
    <p:sldId id="376" r:id="rId14"/>
    <p:sldId id="375" r:id="rId15"/>
    <p:sldId id="377" r:id="rId16"/>
    <p:sldId id="378" r:id="rId17"/>
    <p:sldId id="380" r:id="rId18"/>
    <p:sldId id="381" r:id="rId19"/>
    <p:sldId id="383" r:id="rId20"/>
    <p:sldId id="382" r:id="rId21"/>
    <p:sldId id="384" r:id="rId22"/>
    <p:sldId id="385" r:id="rId23"/>
    <p:sldId id="386" r:id="rId24"/>
    <p:sldId id="38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9" clrIdx="0"/>
  <p:cmAuthor id="1" name="Brian Holzworth" initials="BH" lastIdx="1" clrIdx="1"/>
  <p:cmAuthor id="2" name="Steven Ellair" initials="SE" lastIdx="6" clrIdx="2">
    <p:extLst>
      <p:ext uri="{19B8F6BF-5375-455C-9EA6-DF929625EA0E}">
        <p15:presenceInfo xmlns:p15="http://schemas.microsoft.com/office/powerpoint/2012/main" userId="S::sellair@smp.org::ad70234c-dccd-497b-bfbd-5adad4a1a918" providerId="AD"/>
      </p:ext>
    </p:extLst>
  </p:cmAuthor>
  <p:cmAuthor id="3" name="Ivy Wick" initials="IW" lastIdx="1" clrIdx="3">
    <p:extLst>
      <p:ext uri="{19B8F6BF-5375-455C-9EA6-DF929625EA0E}">
        <p15:presenceInfo xmlns:p15="http://schemas.microsoft.com/office/powerpoint/2012/main" userId="S::iwick@smp.org::8a276e13-0cfc-4af6-996b-112183f0d8ef" providerId="AD"/>
      </p:ext>
    </p:extLst>
  </p:cmAuthor>
  <p:cmAuthor id="4" name="Brooke" initials="B" lastIdx="1" clrIdx="4">
    <p:extLst>
      <p:ext uri="{19B8F6BF-5375-455C-9EA6-DF929625EA0E}">
        <p15:presenceInfo xmlns:p15="http://schemas.microsoft.com/office/powerpoint/2012/main" userId="S::bsaron@smp.org::514a032d-1aac-4ed1-9878-3ed7bd3ee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4" autoAdjust="0"/>
    <p:restoredTop sz="74587" autoAdjust="0"/>
  </p:normalViewPr>
  <p:slideViewPr>
    <p:cSldViewPr>
      <p:cViewPr>
        <p:scale>
          <a:sx n="59" d="100"/>
          <a:sy n="59" d="100"/>
        </p:scale>
        <p:origin x="477" y="-545"/>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Spiritual development deals with the catechumens’ spiritual lives, and often emotions. They learn to pray, to see Christ’s presence in others, to witness to the Gospel by words and actions, and to become more and more rooted in Christ. Spiritual development also helps the catechumens to deal with the triumphs and tribulations of life, and to discern God’s Spirit. (See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75, 2.)</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4011719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robodread/Shutterstock.com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catechumens take part only in the Liturgy of the Word as they continue to be evangelized. The liturgy is also a time for special rites, during which the catechumens are blessed or anointed. (See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75, 3.)</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65556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Lisa F. Young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Finally, catechumens learn to become members of the Body of Christ as they share the Gospel and work and even play with other members of the community. This is called apostolic witness, and it is an essential part of the Christian life (see </a:t>
            </a:r>
            <a:r>
              <a:rPr lang="en-US" sz="1200" i="1" kern="1200" dirty="0">
                <a:solidFill>
                  <a:schemeClr val="tx1"/>
                </a:solidFill>
                <a:effectLst/>
                <a:latin typeface="+mn-lt"/>
                <a:ea typeface="+mn-ea"/>
                <a:cs typeface="+mn-cs"/>
              </a:rPr>
              <a:t>RCIA </a:t>
            </a:r>
            <a:r>
              <a:rPr lang="en-US" sz="1200" kern="1200" dirty="0">
                <a:solidFill>
                  <a:schemeClr val="tx1"/>
                </a:solidFill>
                <a:effectLst/>
                <a:latin typeface="+mn-lt"/>
                <a:ea typeface="+mn-ea"/>
                <a:cs typeface="+mn-cs"/>
              </a:rPr>
              <a:t>75, 4). Because the formation of the catechumens is an intense time, they are considered already to be “part of the household of Christ”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47). If a catechumen dies, even though he or she is not baptized, that person is given a Christian burial.</a:t>
            </a:r>
          </a:p>
          <a:p>
            <a:pPr defTabSz="457200"/>
            <a:endParaRPr lang="en-US" sz="1200" kern="1200" dirty="0">
              <a:solidFill>
                <a:schemeClr val="tx1"/>
              </a:solidFill>
              <a:effectLst/>
              <a:latin typeface="+mn-lt"/>
              <a:ea typeface="+mn-ea"/>
              <a:cs typeface="+mn-cs"/>
            </a:endParaRPr>
          </a:p>
          <a:p>
            <a:pPr defTabSz="457200"/>
            <a:r>
              <a:rPr lang="en-US" sz="1200" kern="1200" dirty="0">
                <a:solidFill>
                  <a:schemeClr val="tx1"/>
                </a:solidFill>
                <a:effectLst/>
                <a:latin typeface="+mn-lt"/>
                <a:ea typeface="+mn-ea"/>
                <a:cs typeface="+mn-cs"/>
              </a:rPr>
              <a:t>This is the major substance of the period of the catechumenate prior to the final stage during Lent. This period can last from nearly a year up to three years. A year or less for the entire process is common in most parishes in the United States. We will examine the next stage, which begins with the Rite of Election, during the next class session.</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is the end of “The Journey of the Catechumen Part 1” section of the PowerPoint presentation. Slides 13</a:t>
            </a:r>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15 should be used with learning experience 7.</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343749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 central part of the Rite of Election is the Enrollment of Names of the newly elect.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Rite of Election usually takes place on the first Sunday of Lent and is normally celebrated in the cathedral by the bishop of the diocese. In large dioceses, there may be several Rites of Election in different churches to accommodate people who live long distances from the cathedral or to accommodate large numbers of catechumens.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Rite of Election begins a “forty-day retreat” for the elect during Lent, a liturgical season that is based on Jesus’ forty days in the desert after his Baptism. This is a time of intense prayer, discernment, and fervent support of the community.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the students that they may also refer to the handout “The Journey of the Catechumen” (TX006779) that they previously received. Instruct them to take notes in their learning journals or on a separate sheet of paper.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224170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Barbara Delgado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This period customarily coincides with the season of Lent. During this period, the elect are encouraged to pray, fast, and do Corporal Works of Mercy. It is also a time when the entire parish community is called to support the elect with prayers and other forms of support.</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2827096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Peopleimages/iStockphoto.com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Liturgical rites called scrutinies also support the catechumen, along with the presentation of the Creed and the Lord’s Prayer.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elect participate in this liturgical rite on the third, fourth, and fifth Sundays of Lent. The scrutinies are intended to assist the elect in self-examination and repentance, and to heal any weaknesses or sin. Scrutinies involve prayers of intercession and special prayers called “exorcisms,” which are pleas to God that the elect may acknowledge their weaknesses and put their trust in God.</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is the end of “The Journey of the Catechumen Part 2” section of the PowerPoint presentation. Slides 16</a:t>
            </a:r>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23 should be used with learning experience 8.</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256829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Bernardo Ramonfaur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During these liturgical rites, in the third and fifth weeks of Lent, the Creed and the Lord’s Prayer are presented to the catechumens. Usually the Creed is recited and the Lord’s Prayer (Our Father) is prayed aloud during a celebration of the Eucharist, after the Homily. These two prayers are central to the Christian faith, and they provide spiritual food for the final stages of the journey of the catechumen.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Ideally, the elect are asked to stand and listen as the Creed and the Lord’s Prayer are recited for them. This represents the personal, spoken handing on of the faith. This reflects that the Church asks the elect not only to </a:t>
            </a:r>
            <a:r>
              <a:rPr lang="en-US" sz="1200" i="1" kern="1200" dirty="0">
                <a:solidFill>
                  <a:schemeClr val="tx1"/>
                </a:solidFill>
                <a:effectLst/>
                <a:latin typeface="+mn-lt"/>
                <a:ea typeface="+mn-ea"/>
                <a:cs typeface="+mn-cs"/>
              </a:rPr>
              <a:t>learn</a:t>
            </a:r>
            <a:r>
              <a:rPr lang="en-US" sz="1200" kern="1200" dirty="0">
                <a:solidFill>
                  <a:schemeClr val="tx1"/>
                </a:solidFill>
                <a:effectLst/>
                <a:latin typeface="+mn-lt"/>
                <a:ea typeface="+mn-ea"/>
                <a:cs typeface="+mn-cs"/>
              </a:rPr>
              <a:t> the prayers by heart but to </a:t>
            </a:r>
            <a:r>
              <a:rPr lang="en-US" sz="1200" i="1" kern="1200" dirty="0">
                <a:solidFill>
                  <a:schemeClr val="tx1"/>
                </a:solidFill>
                <a:effectLst/>
                <a:latin typeface="+mn-lt"/>
                <a:ea typeface="+mn-ea"/>
                <a:cs typeface="+mn-cs"/>
              </a:rPr>
              <a:t>live</a:t>
            </a:r>
            <a:r>
              <a:rPr lang="en-US" sz="1200" kern="1200" dirty="0">
                <a:solidFill>
                  <a:schemeClr val="tx1"/>
                </a:solidFill>
                <a:effectLst/>
                <a:latin typeface="+mn-lt"/>
                <a:ea typeface="+mn-ea"/>
                <a:cs typeface="+mn-cs"/>
              </a:rPr>
              <a:t> them by heart.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4165321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NL" sz="1200" i="0" kern="1200" dirty="0">
                <a:solidFill>
                  <a:schemeClr val="tx1"/>
                </a:solidFill>
                <a:effectLst/>
                <a:latin typeface="+mn-lt"/>
                <a:ea typeface="+mn-ea"/>
                <a:cs typeface="+mn-cs"/>
              </a:rPr>
              <a:t>© Christyam de Lima / Shutterstock.com</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2684576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JesusFernandez32/iStockphoto.com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Also called the Easter candle, the Paschal candle is the tall candle lit at the Easter Vigil by a flame from the new fire: the symbol of the Risen Christ. From this candle, the assembly’s individual tapers are lit, symbolizing our life in the Risen Christ. The Paschal candle is lit in the sanctuary for Masses during the Easter season, and during the year is kept near the baptismal font.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Exsultet sets the context for the entire Easter Vigil, preparing us for the Liturgy of the Word, which reacquaints us with the history of our salvation.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18</a:t>
            </a:fld>
            <a:endParaRPr lang="en-US" dirty="0"/>
          </a:p>
        </p:txBody>
      </p:sp>
    </p:spTree>
    <p:extLst>
      <p:ext uri="{BB962C8B-B14F-4D97-AF65-F5344CB8AC3E}">
        <p14:creationId xmlns:p14="http://schemas.microsoft.com/office/powerpoint/2010/main" val="1832600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Irisska/Shutterstock.com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19</a:t>
            </a:fld>
            <a:endParaRPr lang="en-US" dirty="0"/>
          </a:p>
        </p:txBody>
      </p:sp>
    </p:spTree>
    <p:extLst>
      <p:ext uri="{BB962C8B-B14F-4D97-AF65-F5344CB8AC3E}">
        <p14:creationId xmlns:p14="http://schemas.microsoft.com/office/powerpoint/2010/main" val="2418110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r>
              <a:rPr lang="en-US" sz="1200" dirty="0">
                <a:latin typeface="Arial" pitchFamily="34" charset="0"/>
                <a:cs typeface="Arial" pitchFamily="34" charset="0"/>
              </a:rPr>
              <a:t>See the handout “Unit 2 Vocabulary” (TX006777) for an explanation of the Rite of Christian Initiation of Adults.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2360494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Bogdan Kurylo / 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Immediately after Baptism, the new Christian is given a new white garment. The garment symbolizes that the newly baptized have clothed themselves in Christ.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Lighted candle: The godparents of the newly baptized are called forward and given a candle, which they light from the Paschal candle and present to the newly baptized, who are urged to “keep the flame alive in your hearts”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321).</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20</a:t>
            </a:fld>
            <a:endParaRPr lang="en-US" dirty="0"/>
          </a:p>
        </p:txBody>
      </p:sp>
    </p:spTree>
    <p:extLst>
      <p:ext uri="{BB962C8B-B14F-4D97-AF65-F5344CB8AC3E}">
        <p14:creationId xmlns:p14="http://schemas.microsoft.com/office/powerpoint/2010/main" val="831337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pon piriya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the absence of the bishop, the same priest who baptized the candidates is authorized to confirm the newly baptized. The Holy Spirit will strengthen the new Christians to be active members of the Church “and to build up the Body of Christ in faith and love”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324).</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After the Sacrament of Confirmation, the priest leads the entire assembly in renewing their own baptismal promises. At Easter, we are all new again.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21</a:t>
            </a:fld>
            <a:endParaRPr lang="en-US" dirty="0"/>
          </a:p>
        </p:txBody>
      </p:sp>
    </p:spTree>
    <p:extLst>
      <p:ext uri="{BB962C8B-B14F-4D97-AF65-F5344CB8AC3E}">
        <p14:creationId xmlns:p14="http://schemas.microsoft.com/office/powerpoint/2010/main" val="3888107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Zolnierek/Shutterstock.com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this time, the priest may have a few words to say to the newly baptized and confirmed. He may remind them that the Eucharist will complete their Christian initiation and that with Jesus in the Eucharist, they will continue their journey “from here to eternity.”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22</a:t>
            </a:fld>
            <a:endParaRPr lang="en-US" dirty="0"/>
          </a:p>
        </p:txBody>
      </p:sp>
    </p:spTree>
    <p:extLst>
      <p:ext uri="{BB962C8B-B14F-4D97-AF65-F5344CB8AC3E}">
        <p14:creationId xmlns:p14="http://schemas.microsoft.com/office/powerpoint/2010/main" val="1047488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Andrey_Popov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time of mystagogy is a “time for the community and the neophytes together to grow in deepening their grasp of the paschal mystery and in making it part of their lives through meditation on the Gospel, sharing in the Eucharist, and doing the works of charity”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244).</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23</a:t>
            </a:fld>
            <a:endParaRPr lang="en-US" dirty="0"/>
          </a:p>
        </p:txBody>
      </p:sp>
    </p:spTree>
    <p:extLst>
      <p:ext uri="{BB962C8B-B14F-4D97-AF65-F5344CB8AC3E}">
        <p14:creationId xmlns:p14="http://schemas.microsoft.com/office/powerpoint/2010/main" val="3379755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revised Rite of Christian Initiation of Adults follows the ancient pattern of </a:t>
            </a:r>
            <a:r>
              <a:rPr lang="en-US" sz="1200" kern="1200" dirty="0" err="1">
                <a:solidFill>
                  <a:schemeClr val="tx1"/>
                </a:solidFill>
                <a:effectLst/>
                <a:latin typeface="+mn-lt"/>
                <a:ea typeface="+mn-ea"/>
                <a:cs typeface="+mn-cs"/>
              </a:rPr>
              <a:t>precatechumenate</a:t>
            </a:r>
            <a:r>
              <a:rPr lang="en-US" sz="1200" kern="1200" dirty="0">
                <a:solidFill>
                  <a:schemeClr val="tx1"/>
                </a:solidFill>
                <a:effectLst/>
                <a:latin typeface="+mn-lt"/>
                <a:ea typeface="+mn-ea"/>
                <a:cs typeface="+mn-cs"/>
              </a:rPr>
              <a:t> and catechumenate, followed by Baptism, Confirmation, and the Eucharist—all during the same liturgy at the Easter Vigil on Holy Saturday. The RCIA is a process structured to include seven stages: four distinct periods of time and three steps. The entire process of the RCIA serves as a model of Christian life for all the Church.</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4209232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fizkes/Shutterstock.com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first stage begins when a person interested in following Christ in the Church and in being baptized becomes an “inquirer.” We call this stage the precatechumenate and the period of evangelization. For the inquirer, this is an important time of discernment—a time for sorting through one’s many motivations, challenges, and emotions to determine whether Christ really is calling them to a new state of life. This can be a wonderfully graced time of the process, when Christ, who is in many ways hidden to the inquirer, is working within them. This is a more private and open-ended period, when the inquirer can pray, talk with Catholic friends, discuss matters with catechists (or teachers) in the community, seek the advice of the priest, and pursue answers to questions about the Catholic faith. The decision to proceed is the free decision of the inquirer.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2873826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Es5669/Shutterstock.com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this time, inquirers publicly state their intention to follow Christ in the Church and to be accepted into the order of catechumens. The rite often takes place during a Sunday Mass and always involves a Liturgy of the Word. The rite begins as the celebrant meets the inquirers (also called candidates) at the door of the church. In the presence of the community (or representatives of the community), the celebrant asks them the following questions (next slide):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1710389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the presence of the community, the celebrant asks the inquirers the above questions. The celebrant then asks them whether they are prepared to begin their journey. After their response (“I am”), the celebrant asks the inquirers’ sponsors and the community if they too are ready to help these candidates to follow Christ. The community answers, “We are.” The celebrant then signs the foreheads of the candidates with the Sign of the Cross, and often also signs ears, eyes, lips, and so on. The candidates’ sponsors do the same. (See</a:t>
            </a:r>
            <a:r>
              <a:rPr lang="en-US" sz="1200" i="1" kern="1200" dirty="0">
                <a:solidFill>
                  <a:schemeClr val="tx1"/>
                </a:solidFill>
                <a:effectLst/>
                <a:latin typeface="+mn-lt"/>
                <a:ea typeface="+mn-ea"/>
                <a:cs typeface="+mn-cs"/>
              </a:rPr>
              <a:t> Rite of Christian Initiation of Adults [RCIA]</a:t>
            </a:r>
            <a:r>
              <a:rPr lang="en-US" sz="1200" i="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After the celebrant prays for the candidates, asking for grace, protection, and perseverance, the candidates are officially welcomed into the Order of Catechumens. It is customary in many parish communities for the assembly to clap in approval at this time. This is the first official liturgical experience for the new catechumens. They will take part in the Liturgy of the Word and then be dismissed together, with a blessing, after the Homily.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899850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fstop123/iStockphoto.com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311350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formation of a catechumen addresses all aspects of the person by devoting the process to catechesis, spiritual development, liturgy, and apostolic witness. We will look at each of these briefly.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3669634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kruraphoto/Shutterstock.com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Catechesis is intended to introduce the catechumens to the mystery of Christ, primarily through teaching that is coordinated with the Liturgical Year. It incorporates the Liturgy of the Word, especially during the Sunday liturgy. Our religion class is doing catechesis or faith formation right now, although it is not specifically coordinated with the Liturgical Year. (See </a:t>
            </a:r>
            <a:r>
              <a:rPr lang="en-US" sz="1200" i="1" kern="1200" dirty="0">
                <a:solidFill>
                  <a:schemeClr val="tx1"/>
                </a:solidFill>
                <a:effectLst/>
                <a:latin typeface="+mn-lt"/>
                <a:ea typeface="+mn-ea"/>
                <a:cs typeface="+mn-cs"/>
              </a:rPr>
              <a:t>RCIA,</a:t>
            </a:r>
            <a:r>
              <a:rPr lang="en-US" sz="1200" kern="1200" dirty="0">
                <a:solidFill>
                  <a:schemeClr val="tx1"/>
                </a:solidFill>
                <a:effectLst/>
                <a:latin typeface="+mn-lt"/>
                <a:ea typeface="+mn-ea"/>
                <a:cs typeface="+mn-cs"/>
              </a:rPr>
              <a:t> 75, 1.)</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2386887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3793330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552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531962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977842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910637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893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650792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5818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435681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855788"/>
            <a:ext cx="9144000" cy="1981200"/>
          </a:xfrm>
        </p:spPr>
        <p:txBody>
          <a:bodyPr>
            <a:normAutofit/>
          </a:bodyPr>
          <a:lstStyle/>
          <a:p>
            <a:pPr>
              <a:spcBef>
                <a:spcPts val="1200"/>
              </a:spcBef>
            </a:pPr>
            <a:r>
              <a:rPr lang="en-US" sz="4000" dirty="0"/>
              <a:t>The Journey </a:t>
            </a:r>
            <a:br>
              <a:rPr lang="en-US" sz="4000" dirty="0"/>
            </a:br>
            <a:r>
              <a:rPr lang="en-US" sz="4000" dirty="0"/>
              <a:t>of the Catechumen</a:t>
            </a:r>
            <a:br>
              <a:rPr lang="en-US" dirty="0"/>
            </a:br>
            <a:r>
              <a:rPr lang="en-US" sz="2800" dirty="0"/>
              <a:t>Parts 1, 2, and 3</a:t>
            </a:r>
          </a:p>
        </p:txBody>
      </p:sp>
      <p:sp>
        <p:nvSpPr>
          <p:cNvPr id="3" name="Subtitle 2"/>
          <p:cNvSpPr txBox="1">
            <a:spLocks/>
          </p:cNvSpPr>
          <p:nvPr/>
        </p:nvSpPr>
        <p:spPr>
          <a:xfrm>
            <a:off x="-30866" y="4114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2, Learning Experiences 6, 7, a</a:t>
            </a:r>
            <a:r>
              <a:rPr lang="en-US" dirty="0" err="1">
                <a:solidFill>
                  <a:prstClr val="black"/>
                </a:solidFill>
              </a:rPr>
              <a:t>nd</a:t>
            </a:r>
            <a:r>
              <a:rPr lang="en-US" dirty="0">
                <a:solidFill>
                  <a:prstClr val="black"/>
                </a:solidFill>
              </a:rPr>
              <a:t> 8</a:t>
            </a:r>
            <a:endPar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TX006843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7800" y="1981200"/>
            <a:ext cx="6248400" cy="2162195"/>
          </a:xfrm>
          <a:prstGeom prst="rect">
            <a:avLst/>
          </a:prstGeom>
        </p:spPr>
        <p:txBody>
          <a:bodyPr wrap="square">
            <a:spAutoFit/>
          </a:bodyPr>
          <a:lstStyle/>
          <a:p>
            <a:pPr>
              <a:lnSpc>
                <a:spcPct val="114000"/>
              </a:lnSpc>
            </a:pPr>
            <a:r>
              <a:rPr lang="en-US" sz="2400" dirty="0">
                <a:latin typeface="Arial" pitchFamily="34" charset="0"/>
                <a:cs typeface="Arial" pitchFamily="34" charset="0"/>
              </a:rPr>
              <a:t>Deals with the catechumens’ spiritual lives. The catechumens learn:</a:t>
            </a:r>
          </a:p>
          <a:p>
            <a:pPr marL="742950" lvl="1" indent="-285750">
              <a:lnSpc>
                <a:spcPct val="114000"/>
              </a:lnSpc>
              <a:buFont typeface="Arial" pitchFamily="34" charset="0"/>
              <a:buChar char="•"/>
            </a:pPr>
            <a:r>
              <a:rPr lang="en-US" sz="2400" dirty="0">
                <a:latin typeface="Arial" pitchFamily="34" charset="0"/>
                <a:cs typeface="Arial" pitchFamily="34" charset="0"/>
              </a:rPr>
              <a:t>to pray</a:t>
            </a:r>
          </a:p>
          <a:p>
            <a:pPr marL="742950" lvl="1" indent="-285750">
              <a:lnSpc>
                <a:spcPct val="114000"/>
              </a:lnSpc>
              <a:buFont typeface="Arial" pitchFamily="34" charset="0"/>
              <a:buChar char="•"/>
            </a:pPr>
            <a:r>
              <a:rPr lang="en-US" sz="2400" dirty="0">
                <a:latin typeface="Arial" pitchFamily="34" charset="0"/>
                <a:cs typeface="Arial" pitchFamily="34" charset="0"/>
              </a:rPr>
              <a:t>to see Christ’s presence in others</a:t>
            </a:r>
          </a:p>
          <a:p>
            <a:pPr marL="742950" lvl="1" indent="-285750">
              <a:lnSpc>
                <a:spcPct val="114000"/>
              </a:lnSpc>
              <a:buFont typeface="Arial" pitchFamily="34" charset="0"/>
              <a:buChar char="•"/>
            </a:pPr>
            <a:r>
              <a:rPr lang="en-US" sz="2400" dirty="0">
                <a:latin typeface="Arial" pitchFamily="34" charset="0"/>
                <a:cs typeface="Arial" pitchFamily="34" charset="0"/>
              </a:rPr>
              <a:t>to witness to the Gospel</a:t>
            </a:r>
          </a:p>
        </p:txBody>
      </p:sp>
      <p:sp>
        <p:nvSpPr>
          <p:cNvPr id="6" name="Content Placeholder 6"/>
          <p:cNvSpPr txBox="1">
            <a:spLocks/>
          </p:cNvSpPr>
          <p:nvPr/>
        </p:nvSpPr>
        <p:spPr>
          <a:xfrm>
            <a:off x="1447800" y="1371600"/>
            <a:ext cx="4648200" cy="876300"/>
          </a:xfrm>
          <a:prstGeom prst="rect">
            <a:avLst/>
          </a:prstGeom>
        </p:spPr>
        <p:txBody>
          <a:bodyPr>
            <a:noAutofit/>
          </a:bodyPr>
          <a:lstStyle/>
          <a:p>
            <a:r>
              <a:rPr lang="en-US" sz="2800" b="1" dirty="0">
                <a:latin typeface="Arial" pitchFamily="34" charset="0"/>
                <a:cs typeface="Arial" pitchFamily="34" charset="0"/>
              </a:rPr>
              <a:t>Spiritual Development</a:t>
            </a:r>
          </a:p>
        </p:txBody>
      </p:sp>
    </p:spTree>
    <p:extLst>
      <p:ext uri="{BB962C8B-B14F-4D97-AF65-F5344CB8AC3E}">
        <p14:creationId xmlns:p14="http://schemas.microsoft.com/office/powerpoint/2010/main" val="3476564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68142" y="2057400"/>
            <a:ext cx="3810000" cy="2162195"/>
          </a:xfrm>
          <a:prstGeom prst="rect">
            <a:avLst/>
          </a:prstGeom>
        </p:spPr>
        <p:txBody>
          <a:bodyPr wrap="square">
            <a:spAutoFit/>
          </a:bodyPr>
          <a:lstStyle/>
          <a:p>
            <a:pPr>
              <a:lnSpc>
                <a:spcPct val="114000"/>
              </a:lnSpc>
            </a:pPr>
            <a:r>
              <a:rPr lang="en-US" sz="2400" dirty="0">
                <a:latin typeface="Arial" pitchFamily="34" charset="0"/>
                <a:cs typeface="Arial" pitchFamily="34" charset="0"/>
              </a:rPr>
              <a:t>The liturgy is the way </a:t>
            </a:r>
            <a:br>
              <a:rPr lang="en-US" sz="2400" dirty="0">
                <a:latin typeface="Arial" pitchFamily="34" charset="0"/>
                <a:cs typeface="Arial" pitchFamily="34" charset="0"/>
              </a:rPr>
            </a:br>
            <a:r>
              <a:rPr lang="en-US" sz="2400" dirty="0">
                <a:latin typeface="Arial" pitchFamily="34" charset="0"/>
                <a:cs typeface="Arial" pitchFamily="34" charset="0"/>
              </a:rPr>
              <a:t>the community expresses its faith and unity and is strengthened and fed by the Body of Christ. </a:t>
            </a:r>
          </a:p>
        </p:txBody>
      </p:sp>
      <p:sp>
        <p:nvSpPr>
          <p:cNvPr id="6" name="Content Placeholder 6"/>
          <p:cNvSpPr txBox="1">
            <a:spLocks/>
          </p:cNvSpPr>
          <p:nvPr/>
        </p:nvSpPr>
        <p:spPr>
          <a:xfrm>
            <a:off x="4568142" y="1447800"/>
            <a:ext cx="2286000" cy="876300"/>
          </a:xfrm>
          <a:prstGeom prst="rect">
            <a:avLst/>
          </a:prstGeom>
        </p:spPr>
        <p:txBody>
          <a:bodyPr>
            <a:noAutofit/>
          </a:bodyPr>
          <a:lstStyle/>
          <a:p>
            <a:r>
              <a:rPr lang="en-US" sz="2800" b="1" dirty="0">
                <a:latin typeface="Arial" pitchFamily="34" charset="0"/>
                <a:cs typeface="Arial" pitchFamily="34" charset="0"/>
              </a:rPr>
              <a:t>Liturgy</a:t>
            </a:r>
          </a:p>
        </p:txBody>
      </p:sp>
      <p:pic>
        <p:nvPicPr>
          <p:cNvPr id="3" name="Picture 2" descr="Logo, icon&#10;&#10;Description automatically generated">
            <a:extLst>
              <a:ext uri="{FF2B5EF4-FFF2-40B4-BE49-F238E27FC236}">
                <a16:creationId xmlns:a16="http://schemas.microsoft.com/office/drawing/2014/main" id="{EB0D7470-71DD-4590-8914-E9A5CD61BC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715" y="1600200"/>
            <a:ext cx="3359071" cy="3359071"/>
          </a:xfrm>
          <a:prstGeom prst="rect">
            <a:avLst/>
          </a:prstGeom>
        </p:spPr>
      </p:pic>
    </p:spTree>
    <p:extLst>
      <p:ext uri="{BB962C8B-B14F-4D97-AF65-F5344CB8AC3E}">
        <p14:creationId xmlns:p14="http://schemas.microsoft.com/office/powerpoint/2010/main" val="3022969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31570" y="1824254"/>
            <a:ext cx="3249930" cy="2566728"/>
          </a:xfrm>
          <a:prstGeom prst="rect">
            <a:avLst/>
          </a:prstGeom>
        </p:spPr>
        <p:txBody>
          <a:bodyPr wrap="square">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Learning to become members of the Body of Christ</a:t>
            </a:r>
          </a:p>
          <a:p>
            <a:pPr marL="231775" indent="-231775">
              <a:lnSpc>
                <a:spcPct val="114000"/>
              </a:lnSpc>
            </a:pPr>
            <a:r>
              <a:rPr lang="en-US" sz="2400" dirty="0">
                <a:latin typeface="Arial" pitchFamily="34" charset="0"/>
                <a:cs typeface="Arial" pitchFamily="34" charset="0"/>
              </a:rPr>
              <a:t>•  Sharing the Gospel</a:t>
            </a:r>
          </a:p>
          <a:p>
            <a:pPr marL="231775" indent="-231775">
              <a:lnSpc>
                <a:spcPct val="114000"/>
              </a:lnSpc>
            </a:pPr>
            <a:r>
              <a:rPr lang="en-US" sz="2400" dirty="0">
                <a:latin typeface="Arial" pitchFamily="34" charset="0"/>
                <a:cs typeface="Arial" pitchFamily="34" charset="0"/>
              </a:rPr>
              <a:t>•  Living a life in Christ</a:t>
            </a:r>
          </a:p>
          <a:p>
            <a:pPr marL="285750" indent="-285750">
              <a:buFont typeface="Arial" pitchFamily="34" charset="0"/>
              <a:buChar char="•"/>
            </a:pPr>
            <a:endParaRPr lang="en-US" sz="2400" dirty="0">
              <a:latin typeface="Arial" pitchFamily="34" charset="0"/>
              <a:cs typeface="Arial" pitchFamily="34" charset="0"/>
            </a:endParaRPr>
          </a:p>
        </p:txBody>
      </p:sp>
      <p:sp>
        <p:nvSpPr>
          <p:cNvPr id="6" name="Content Placeholder 6"/>
          <p:cNvSpPr txBox="1">
            <a:spLocks/>
          </p:cNvSpPr>
          <p:nvPr/>
        </p:nvSpPr>
        <p:spPr>
          <a:xfrm>
            <a:off x="1143000" y="1246391"/>
            <a:ext cx="4648200" cy="876300"/>
          </a:xfrm>
          <a:prstGeom prst="rect">
            <a:avLst/>
          </a:prstGeom>
        </p:spPr>
        <p:txBody>
          <a:bodyPr>
            <a:noAutofit/>
          </a:bodyPr>
          <a:lstStyle/>
          <a:p>
            <a:r>
              <a:rPr lang="en-US" sz="2800" b="1" dirty="0">
                <a:latin typeface="Arial" pitchFamily="34" charset="0"/>
                <a:cs typeface="Arial" pitchFamily="34" charset="0"/>
              </a:rPr>
              <a:t>Apostolic Witness</a:t>
            </a:r>
          </a:p>
        </p:txBody>
      </p:sp>
      <p:pic>
        <p:nvPicPr>
          <p:cNvPr id="3" name="Picture 2" descr="A couple of people standing next to a person&#10;&#10;Description automatically generated">
            <a:extLst>
              <a:ext uri="{FF2B5EF4-FFF2-40B4-BE49-F238E27FC236}">
                <a16:creationId xmlns:a16="http://schemas.microsoft.com/office/drawing/2014/main" id="{41F0ABBB-7EB4-4D78-BB95-CD2138B1E4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873237"/>
            <a:ext cx="4191000" cy="3738372"/>
          </a:xfrm>
          <a:prstGeom prst="rect">
            <a:avLst/>
          </a:prstGeom>
        </p:spPr>
      </p:pic>
    </p:spTree>
    <p:extLst>
      <p:ext uri="{BB962C8B-B14F-4D97-AF65-F5344CB8AC3E}">
        <p14:creationId xmlns:p14="http://schemas.microsoft.com/office/powerpoint/2010/main" val="2456904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1905000"/>
            <a:ext cx="7467600" cy="3502177"/>
          </a:xfrm>
          <a:prstGeom prst="rect">
            <a:avLst/>
          </a:prstGeom>
        </p:spPr>
        <p:txBody>
          <a:bodyPr wrap="square">
            <a:spAutoFit/>
          </a:bodyPr>
          <a:lstStyle/>
          <a:p>
            <a:pPr>
              <a:lnSpc>
                <a:spcPct val="114000"/>
              </a:lnSpc>
              <a:spcAft>
                <a:spcPts val="600"/>
              </a:spcAft>
            </a:pPr>
            <a:r>
              <a:rPr lang="en-US" sz="2400" b="1" dirty="0">
                <a:latin typeface="Arial" pitchFamily="34" charset="0"/>
                <a:cs typeface="Arial" pitchFamily="34" charset="0"/>
              </a:rPr>
              <a:t>Rite of Election</a:t>
            </a:r>
          </a:p>
          <a:p>
            <a:pPr marL="285750" indent="-285750">
              <a:lnSpc>
                <a:spcPct val="114000"/>
              </a:lnSpc>
              <a:buFont typeface="Arial" pitchFamily="34" charset="0"/>
              <a:buChar char="•"/>
            </a:pPr>
            <a:r>
              <a:rPr lang="en-US" sz="2400" dirty="0">
                <a:latin typeface="Arial" pitchFamily="34" charset="0"/>
                <a:cs typeface="Arial" pitchFamily="34" charset="0"/>
              </a:rPr>
              <a:t>Whereas the inquirer freely chooses to “accept” </a:t>
            </a:r>
            <a:br>
              <a:rPr lang="en-US" sz="2400" dirty="0">
                <a:latin typeface="Arial" pitchFamily="34" charset="0"/>
                <a:cs typeface="Arial" pitchFamily="34" charset="0"/>
              </a:rPr>
            </a:br>
            <a:r>
              <a:rPr lang="en-US" sz="2400" dirty="0">
                <a:latin typeface="Arial" pitchFamily="34" charset="0"/>
                <a:cs typeface="Arial" pitchFamily="34" charset="0"/>
              </a:rPr>
              <a:t>the next step of becoming a catechumen, the Church chooses, or “elects,” the catechumen </a:t>
            </a:r>
            <a:br>
              <a:rPr lang="en-US" sz="2400" dirty="0">
                <a:latin typeface="Arial" pitchFamily="34" charset="0"/>
                <a:cs typeface="Arial" pitchFamily="34" charset="0"/>
              </a:rPr>
            </a:br>
            <a:r>
              <a:rPr lang="en-US" sz="2400" dirty="0">
                <a:latin typeface="Arial" pitchFamily="34" charset="0"/>
                <a:cs typeface="Arial" pitchFamily="34" charset="0"/>
              </a:rPr>
              <a:t>as a sign of the Church’s acceptance.</a:t>
            </a:r>
          </a:p>
          <a:p>
            <a:pPr marL="285750" indent="-285750">
              <a:lnSpc>
                <a:spcPct val="114000"/>
              </a:lnSpc>
              <a:buFont typeface="Arial" pitchFamily="34" charset="0"/>
              <a:buChar char="•"/>
            </a:pPr>
            <a:r>
              <a:rPr lang="en-US" sz="2400" dirty="0">
                <a:latin typeface="Arial" pitchFamily="34" charset="0"/>
                <a:cs typeface="Arial" pitchFamily="34" charset="0"/>
              </a:rPr>
              <a:t>Catechumens are now given a new title: the elect.</a:t>
            </a:r>
          </a:p>
          <a:p>
            <a:pPr marL="285750" indent="-285750">
              <a:lnSpc>
                <a:spcPct val="114000"/>
              </a:lnSpc>
              <a:buFont typeface="Arial" pitchFamily="34" charset="0"/>
              <a:buChar char="•"/>
            </a:pPr>
            <a:r>
              <a:rPr lang="en-US" sz="2400" dirty="0">
                <a:latin typeface="Arial" pitchFamily="34" charset="0"/>
                <a:cs typeface="Arial" pitchFamily="34" charset="0"/>
              </a:rPr>
              <a:t>Enrollment of Names</a:t>
            </a:r>
          </a:p>
          <a:p>
            <a:pPr marL="285750" indent="-285750">
              <a:lnSpc>
                <a:spcPct val="114000"/>
              </a:lnSpc>
              <a:buFont typeface="Arial" pitchFamily="34" charset="0"/>
              <a:buChar char="•"/>
            </a:pPr>
            <a:endParaRPr lang="en-US" sz="2400" dirty="0">
              <a:latin typeface="Arial" pitchFamily="34" charset="0"/>
              <a:cs typeface="Arial" pitchFamily="34" charset="0"/>
            </a:endParaRPr>
          </a:p>
        </p:txBody>
      </p:sp>
      <p:sp>
        <p:nvSpPr>
          <p:cNvPr id="6" name="Content Placeholder 6"/>
          <p:cNvSpPr txBox="1">
            <a:spLocks/>
          </p:cNvSpPr>
          <p:nvPr/>
        </p:nvSpPr>
        <p:spPr>
          <a:xfrm>
            <a:off x="1054100" y="1320800"/>
            <a:ext cx="7315200" cy="723900"/>
          </a:xfrm>
          <a:prstGeom prst="rect">
            <a:avLst/>
          </a:prstGeom>
        </p:spPr>
        <p:txBody>
          <a:bodyPr>
            <a:noAutofit/>
          </a:bodyPr>
          <a:lstStyle/>
          <a:p>
            <a:r>
              <a:rPr lang="en-US" sz="2800" b="1" dirty="0">
                <a:latin typeface="Arial" pitchFamily="34" charset="0"/>
                <a:cs typeface="Arial" pitchFamily="34" charset="0"/>
              </a:rPr>
              <a:t>The Journey of the Catechumen Part 2</a:t>
            </a:r>
          </a:p>
          <a:p>
            <a:endParaRPr lang="en-US" sz="2800" b="1" dirty="0">
              <a:latin typeface="Arial" pitchFamily="34" charset="0"/>
              <a:cs typeface="Arial" pitchFamily="34" charset="0"/>
            </a:endParaRPr>
          </a:p>
        </p:txBody>
      </p:sp>
    </p:spTree>
    <p:extLst>
      <p:ext uri="{BB962C8B-B14F-4D97-AF65-F5344CB8AC3E}">
        <p14:creationId xmlns:p14="http://schemas.microsoft.com/office/powerpoint/2010/main" val="2129832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2324100"/>
            <a:ext cx="3962400" cy="1741182"/>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This period coincides </a:t>
            </a:r>
            <a:br>
              <a:rPr lang="en-US" sz="2400" dirty="0">
                <a:latin typeface="Arial" pitchFamily="34" charset="0"/>
                <a:cs typeface="Arial" pitchFamily="34" charset="0"/>
              </a:rPr>
            </a:br>
            <a:r>
              <a:rPr lang="en-US" sz="2400" dirty="0">
                <a:latin typeface="Arial" pitchFamily="34" charset="0"/>
                <a:cs typeface="Arial" pitchFamily="34" charset="0"/>
              </a:rPr>
              <a:t>with the season of Lent.</a:t>
            </a:r>
          </a:p>
          <a:p>
            <a:pPr marL="228600" indent="-228600">
              <a:lnSpc>
                <a:spcPct val="114000"/>
              </a:lnSpc>
              <a:buFont typeface="Arial" pitchFamily="34" charset="0"/>
              <a:buChar char="•"/>
            </a:pPr>
            <a:r>
              <a:rPr lang="en-US" sz="2400" dirty="0">
                <a:latin typeface="Arial" pitchFamily="34" charset="0"/>
                <a:cs typeface="Arial" pitchFamily="34" charset="0"/>
              </a:rPr>
              <a:t>It involves prayer, fasting, and works of mercy.</a:t>
            </a:r>
          </a:p>
        </p:txBody>
      </p:sp>
      <p:sp>
        <p:nvSpPr>
          <p:cNvPr id="6" name="Content Placeholder 6"/>
          <p:cNvSpPr txBox="1">
            <a:spLocks/>
          </p:cNvSpPr>
          <p:nvPr/>
        </p:nvSpPr>
        <p:spPr>
          <a:xfrm>
            <a:off x="914400" y="1219200"/>
            <a:ext cx="5638802" cy="876300"/>
          </a:xfrm>
          <a:prstGeom prst="rect">
            <a:avLst/>
          </a:prstGeom>
        </p:spPr>
        <p:txBody>
          <a:bodyPr>
            <a:noAutofit/>
          </a:bodyPr>
          <a:lstStyle/>
          <a:p>
            <a:r>
              <a:rPr lang="en-US" sz="2800" b="1" dirty="0">
                <a:latin typeface="Arial" pitchFamily="34" charset="0"/>
                <a:cs typeface="Arial" pitchFamily="34" charset="0"/>
              </a:rPr>
              <a:t>Period of Purification </a:t>
            </a:r>
            <a:br>
              <a:rPr lang="en-US" sz="2800" b="1" dirty="0">
                <a:latin typeface="Arial" pitchFamily="34" charset="0"/>
                <a:cs typeface="Arial" pitchFamily="34" charset="0"/>
              </a:rPr>
            </a:br>
            <a:r>
              <a:rPr lang="en-US" sz="2800" b="1" dirty="0">
                <a:latin typeface="Arial" pitchFamily="34" charset="0"/>
                <a:cs typeface="Arial" pitchFamily="34" charset="0"/>
              </a:rPr>
              <a:t>and Enlightenment</a:t>
            </a:r>
          </a:p>
        </p:txBody>
      </p:sp>
      <p:pic>
        <p:nvPicPr>
          <p:cNvPr id="3" name="Picture 2" descr="A close up of clouds in the sky&#10;&#10;Description automatically generated">
            <a:extLst>
              <a:ext uri="{FF2B5EF4-FFF2-40B4-BE49-F238E27FC236}">
                <a16:creationId xmlns:a16="http://schemas.microsoft.com/office/drawing/2014/main" id="{186D7C23-55BB-47EA-A973-B15D9B1A8321}"/>
              </a:ext>
            </a:extLst>
          </p:cNvPr>
          <p:cNvPicPr>
            <a:picLocks noChangeAspect="1"/>
          </p:cNvPicPr>
          <p:nvPr/>
        </p:nvPicPr>
        <p:blipFill rotWithShape="1">
          <a:blip r:embed="rId3">
            <a:extLst>
              <a:ext uri="{28A0092B-C50C-407E-A947-70E740481C1C}">
                <a14:useLocalDpi xmlns:a14="http://schemas.microsoft.com/office/drawing/2010/main" val="0"/>
              </a:ext>
            </a:extLst>
          </a:blip>
          <a:srcRect t="5884"/>
          <a:stretch/>
        </p:blipFill>
        <p:spPr>
          <a:xfrm>
            <a:off x="5231894" y="1295400"/>
            <a:ext cx="3454906" cy="4874969"/>
          </a:xfrm>
          <a:prstGeom prst="rect">
            <a:avLst/>
          </a:prstGeom>
        </p:spPr>
      </p:pic>
    </p:spTree>
    <p:extLst>
      <p:ext uri="{BB962C8B-B14F-4D97-AF65-F5344CB8AC3E}">
        <p14:creationId xmlns:p14="http://schemas.microsoft.com/office/powerpoint/2010/main" val="3649586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1752600"/>
            <a:ext cx="3886200" cy="2864630"/>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Support the catechumen</a:t>
            </a:r>
          </a:p>
          <a:p>
            <a:pPr marL="228600" indent="-228600">
              <a:lnSpc>
                <a:spcPct val="114000"/>
              </a:lnSpc>
              <a:buFont typeface="Arial" pitchFamily="34" charset="0"/>
              <a:buChar char="•"/>
            </a:pPr>
            <a:r>
              <a:rPr lang="en-US" sz="2400" dirty="0">
                <a:latin typeface="Arial" pitchFamily="34" charset="0"/>
                <a:cs typeface="Arial" pitchFamily="34" charset="0"/>
              </a:rPr>
              <a:t>Three liturgical rites, on the third, fourth, and fifth Sundays of Lent</a:t>
            </a:r>
          </a:p>
          <a:p>
            <a:pPr marL="228600" indent="-228600">
              <a:lnSpc>
                <a:spcPct val="114000"/>
              </a:lnSpc>
              <a:buFont typeface="Arial" pitchFamily="34" charset="0"/>
              <a:buChar char="•"/>
            </a:pPr>
            <a:r>
              <a:rPr lang="en-US" sz="2400" dirty="0">
                <a:latin typeface="Arial" pitchFamily="34" charset="0"/>
                <a:cs typeface="Arial" pitchFamily="34" charset="0"/>
              </a:rPr>
              <a:t>Self-examination, repentance, and healing</a:t>
            </a:r>
          </a:p>
          <a:p>
            <a:pPr marL="285750" indent="-285750">
              <a:buFont typeface="Arial" pitchFamily="34" charset="0"/>
              <a:buChar char="•"/>
            </a:pPr>
            <a:endParaRPr lang="en-US" sz="1600" dirty="0">
              <a:latin typeface="Arial" pitchFamily="34" charset="0"/>
              <a:cs typeface="Arial" pitchFamily="34" charset="0"/>
            </a:endParaRPr>
          </a:p>
        </p:txBody>
      </p:sp>
      <p:sp>
        <p:nvSpPr>
          <p:cNvPr id="6" name="Content Placeholder 6"/>
          <p:cNvSpPr txBox="1">
            <a:spLocks/>
          </p:cNvSpPr>
          <p:nvPr/>
        </p:nvSpPr>
        <p:spPr>
          <a:xfrm>
            <a:off x="838200" y="1181100"/>
            <a:ext cx="2514600" cy="876300"/>
          </a:xfrm>
          <a:prstGeom prst="rect">
            <a:avLst/>
          </a:prstGeom>
        </p:spPr>
        <p:txBody>
          <a:bodyPr>
            <a:noAutofit/>
          </a:bodyPr>
          <a:lstStyle/>
          <a:p>
            <a:r>
              <a:rPr lang="en-US" sz="2800" b="1" dirty="0">
                <a:latin typeface="Arial" pitchFamily="34" charset="0"/>
                <a:cs typeface="Arial" pitchFamily="34" charset="0"/>
              </a:rPr>
              <a:t>Scrutinies</a:t>
            </a:r>
          </a:p>
        </p:txBody>
      </p:sp>
      <p:pic>
        <p:nvPicPr>
          <p:cNvPr id="4" name="Picture 3" descr="A picture containing person, person, indoor, holding&#10;&#10;Description automatically generated">
            <a:extLst>
              <a:ext uri="{FF2B5EF4-FFF2-40B4-BE49-F238E27FC236}">
                <a16:creationId xmlns:a16="http://schemas.microsoft.com/office/drawing/2014/main" id="{95EE3E4A-A4D5-49DA-8AC5-8B3F1A75F0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629" r="14178"/>
          <a:stretch/>
        </p:blipFill>
        <p:spPr>
          <a:xfrm>
            <a:off x="4953000" y="1828800"/>
            <a:ext cx="4191000" cy="3403388"/>
          </a:xfrm>
          <a:prstGeom prst="rect">
            <a:avLst/>
          </a:prstGeom>
        </p:spPr>
      </p:pic>
    </p:spTree>
    <p:extLst>
      <p:ext uri="{BB962C8B-B14F-4D97-AF65-F5344CB8AC3E}">
        <p14:creationId xmlns:p14="http://schemas.microsoft.com/office/powerpoint/2010/main" val="1269616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54101" y="1898949"/>
            <a:ext cx="4648200" cy="2608535"/>
          </a:xfrm>
          <a:prstGeom prst="rect">
            <a:avLst/>
          </a:prstGeom>
        </p:spPr>
        <p:txBody>
          <a:bodyPr wrap="square">
            <a:spAutoFit/>
          </a:bodyPr>
          <a:lstStyle/>
          <a:p>
            <a:pPr>
              <a:lnSpc>
                <a:spcPct val="114000"/>
              </a:lnSpc>
              <a:spcAft>
                <a:spcPts val="1200"/>
              </a:spcAft>
            </a:pPr>
            <a:r>
              <a:rPr lang="en-US" sz="2400" b="1" dirty="0">
                <a:latin typeface="Arial" pitchFamily="34" charset="0"/>
                <a:cs typeface="Arial" pitchFamily="34" charset="0"/>
              </a:rPr>
              <a:t>Presentation of the Creed </a:t>
            </a:r>
            <a:br>
              <a:rPr lang="en-US" sz="2400" b="1" dirty="0">
                <a:latin typeface="Arial" pitchFamily="34" charset="0"/>
                <a:cs typeface="Arial" pitchFamily="34" charset="0"/>
              </a:rPr>
            </a:br>
            <a:r>
              <a:rPr lang="en-US" sz="2400" b="1" dirty="0">
                <a:latin typeface="Arial" pitchFamily="34" charset="0"/>
                <a:cs typeface="Arial" pitchFamily="34" charset="0"/>
              </a:rPr>
              <a:t>and the Lord’s Prayer</a:t>
            </a:r>
          </a:p>
          <a:p>
            <a:pPr>
              <a:lnSpc>
                <a:spcPct val="114000"/>
              </a:lnSpc>
            </a:pPr>
            <a:r>
              <a:rPr lang="en-US" sz="2400" dirty="0">
                <a:latin typeface="Arial" pitchFamily="34" charset="0"/>
                <a:cs typeface="Arial" pitchFamily="34" charset="0"/>
              </a:rPr>
              <a:t>Two liturgical celebrations </a:t>
            </a:r>
            <a:br>
              <a:rPr lang="en-US" sz="2400" dirty="0">
                <a:latin typeface="Arial" pitchFamily="34" charset="0"/>
                <a:cs typeface="Arial" pitchFamily="34" charset="0"/>
              </a:rPr>
            </a:br>
            <a:r>
              <a:rPr lang="en-US" sz="2400" dirty="0">
                <a:latin typeface="Arial" pitchFamily="34" charset="0"/>
                <a:cs typeface="Arial" pitchFamily="34" charset="0"/>
              </a:rPr>
              <a:t>in which the Creed and the Lord’s Prayer are presented.</a:t>
            </a:r>
          </a:p>
          <a:p>
            <a:pPr marL="285750" indent="-285750">
              <a:lnSpc>
                <a:spcPct val="114000"/>
              </a:lnSpc>
              <a:buFont typeface="Arial" pitchFamily="34" charset="0"/>
              <a:buChar char="•"/>
            </a:pPr>
            <a:endParaRPr lang="en-US" sz="1600" dirty="0">
              <a:latin typeface="Arial" pitchFamily="34" charset="0"/>
              <a:cs typeface="Arial" pitchFamily="34" charset="0"/>
            </a:endParaRPr>
          </a:p>
        </p:txBody>
      </p:sp>
      <p:sp>
        <p:nvSpPr>
          <p:cNvPr id="6" name="Content Placeholder 6"/>
          <p:cNvSpPr txBox="1">
            <a:spLocks/>
          </p:cNvSpPr>
          <p:nvPr/>
        </p:nvSpPr>
        <p:spPr>
          <a:xfrm>
            <a:off x="1041401" y="1161751"/>
            <a:ext cx="8424863" cy="552749"/>
          </a:xfrm>
          <a:prstGeom prst="rect">
            <a:avLst/>
          </a:prstGeom>
        </p:spPr>
        <p:txBody>
          <a:bodyPr>
            <a:noAutofit/>
          </a:bodyPr>
          <a:lstStyle/>
          <a:p>
            <a:r>
              <a:rPr lang="en-US" sz="2800" b="1" dirty="0">
                <a:latin typeface="Arial" pitchFamily="34" charset="0"/>
                <a:cs typeface="Arial" pitchFamily="34" charset="0"/>
              </a:rPr>
              <a:t>The Journey of the Catechumen Part 3</a:t>
            </a:r>
          </a:p>
        </p:txBody>
      </p:sp>
      <p:pic>
        <p:nvPicPr>
          <p:cNvPr id="3" name="Picture 2" descr="Shape, arrow&#10;&#10;Description automatically generated">
            <a:extLst>
              <a:ext uri="{FF2B5EF4-FFF2-40B4-BE49-F238E27FC236}">
                <a16:creationId xmlns:a16="http://schemas.microsoft.com/office/drawing/2014/main" id="{1E1D711F-6176-4477-B86C-FD0341DEC8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7908" y="1898949"/>
            <a:ext cx="2651991" cy="4269059"/>
          </a:xfrm>
          <a:prstGeom prst="rect">
            <a:avLst/>
          </a:prstGeom>
        </p:spPr>
      </p:pic>
    </p:spTree>
    <p:extLst>
      <p:ext uri="{BB962C8B-B14F-4D97-AF65-F5344CB8AC3E}">
        <p14:creationId xmlns:p14="http://schemas.microsoft.com/office/powerpoint/2010/main" val="1047313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29000" y="2819400"/>
            <a:ext cx="3429000" cy="1818126"/>
          </a:xfrm>
          <a:prstGeom prst="rect">
            <a:avLst/>
          </a:prstGeom>
        </p:spPr>
        <p:txBody>
          <a:bodyPr wrap="square">
            <a:spAutoFit/>
          </a:bodyPr>
          <a:lstStyle/>
          <a:p>
            <a:pPr marL="228600" indent="-228600">
              <a:lnSpc>
                <a:spcPct val="114000"/>
              </a:lnSpc>
              <a:spcAft>
                <a:spcPts val="200"/>
              </a:spcAft>
              <a:buFont typeface="Arial" pitchFamily="34" charset="0"/>
              <a:buChar char="•"/>
            </a:pPr>
            <a:r>
              <a:rPr lang="en-US" sz="2400" dirty="0">
                <a:latin typeface="Arial" pitchFamily="34" charset="0"/>
                <a:cs typeface="Arial" pitchFamily="34" charset="0"/>
              </a:rPr>
              <a:t>Baptism</a:t>
            </a:r>
          </a:p>
          <a:p>
            <a:pPr marL="228600" indent="-228600">
              <a:lnSpc>
                <a:spcPct val="114000"/>
              </a:lnSpc>
              <a:spcAft>
                <a:spcPts val="200"/>
              </a:spcAft>
              <a:buFont typeface="Arial" pitchFamily="34" charset="0"/>
              <a:buChar char="•"/>
            </a:pPr>
            <a:r>
              <a:rPr lang="en-US" sz="2400" dirty="0">
                <a:latin typeface="Arial" pitchFamily="34" charset="0"/>
                <a:cs typeface="Arial" pitchFamily="34" charset="0"/>
              </a:rPr>
              <a:t>Confirmation</a:t>
            </a:r>
          </a:p>
          <a:p>
            <a:pPr marL="228600" indent="-228600">
              <a:lnSpc>
                <a:spcPct val="114000"/>
              </a:lnSpc>
              <a:spcAft>
                <a:spcPts val="200"/>
              </a:spcAft>
              <a:buFont typeface="Arial" pitchFamily="34" charset="0"/>
              <a:buChar char="•"/>
            </a:pPr>
            <a:r>
              <a:rPr lang="en-US" sz="2400" dirty="0">
                <a:latin typeface="Arial" pitchFamily="34" charset="0"/>
                <a:cs typeface="Arial" pitchFamily="34" charset="0"/>
              </a:rPr>
              <a:t>the Eucharist</a:t>
            </a:r>
          </a:p>
          <a:p>
            <a:pPr marL="228600" indent="-228600">
              <a:lnSpc>
                <a:spcPct val="114000"/>
              </a:lnSpc>
              <a:spcAft>
                <a:spcPts val="200"/>
              </a:spcAft>
              <a:buFont typeface="Arial" pitchFamily="34" charset="0"/>
              <a:buChar char="•"/>
            </a:pPr>
            <a:r>
              <a:rPr lang="en-US" sz="2400" dirty="0">
                <a:latin typeface="Arial" pitchFamily="34" charset="0"/>
                <a:cs typeface="Arial" pitchFamily="34" charset="0"/>
              </a:rPr>
              <a:t>Period of Mystagogy</a:t>
            </a:r>
          </a:p>
        </p:txBody>
      </p:sp>
      <p:sp>
        <p:nvSpPr>
          <p:cNvPr id="6" name="Content Placeholder 6"/>
          <p:cNvSpPr txBox="1">
            <a:spLocks/>
          </p:cNvSpPr>
          <p:nvPr/>
        </p:nvSpPr>
        <p:spPr>
          <a:xfrm>
            <a:off x="3416643" y="1345668"/>
            <a:ext cx="5105400" cy="1626132"/>
          </a:xfrm>
          <a:prstGeom prst="rect">
            <a:avLst/>
          </a:prstGeom>
        </p:spPr>
        <p:txBody>
          <a:bodyPr>
            <a:noAutofit/>
          </a:bodyPr>
          <a:lstStyle/>
          <a:p>
            <a:r>
              <a:rPr lang="en-US" sz="2800" b="1" dirty="0">
                <a:latin typeface="Arial" pitchFamily="34" charset="0"/>
                <a:cs typeface="Arial" pitchFamily="34" charset="0"/>
              </a:rPr>
              <a:t>The Celebration of the Sacraments of Christian Initiation at the Easter Vigil </a:t>
            </a:r>
          </a:p>
        </p:txBody>
      </p:sp>
      <p:pic>
        <p:nvPicPr>
          <p:cNvPr id="3" name="Picture 2" descr="A person standing in a room&#10;&#10;Description automatically generated">
            <a:extLst>
              <a:ext uri="{FF2B5EF4-FFF2-40B4-BE49-F238E27FC236}">
                <a16:creationId xmlns:a16="http://schemas.microsoft.com/office/drawing/2014/main" id="{BE5B093A-79DF-4D16-B081-0787B8D19D3B}"/>
              </a:ext>
            </a:extLst>
          </p:cNvPr>
          <p:cNvPicPr>
            <a:picLocks noChangeAspect="1"/>
          </p:cNvPicPr>
          <p:nvPr/>
        </p:nvPicPr>
        <p:blipFill rotWithShape="1">
          <a:blip r:embed="rId3">
            <a:extLst>
              <a:ext uri="{28A0092B-C50C-407E-A947-70E740481C1C}">
                <a14:useLocalDpi xmlns:a14="http://schemas.microsoft.com/office/drawing/2010/main" val="0"/>
              </a:ext>
            </a:extLst>
          </a:blip>
          <a:srcRect t="10299"/>
          <a:stretch/>
        </p:blipFill>
        <p:spPr>
          <a:xfrm>
            <a:off x="0" y="1143000"/>
            <a:ext cx="3031367" cy="4076701"/>
          </a:xfrm>
          <a:prstGeom prst="rect">
            <a:avLst/>
          </a:prstGeom>
        </p:spPr>
      </p:pic>
    </p:spTree>
    <p:extLst>
      <p:ext uri="{BB962C8B-B14F-4D97-AF65-F5344CB8AC3E}">
        <p14:creationId xmlns:p14="http://schemas.microsoft.com/office/powerpoint/2010/main" val="3549314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27100" y="2362200"/>
            <a:ext cx="4711700" cy="1741182"/>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All eyes are upon the candle as the deacon sings the Exsultet (from its first word, </a:t>
            </a:r>
            <a:r>
              <a:rPr lang="en-US" sz="2400" i="1" dirty="0">
                <a:latin typeface="Arial" pitchFamily="34" charset="0"/>
                <a:cs typeface="Arial" pitchFamily="34" charset="0"/>
              </a:rPr>
              <a:t>Rejoice!</a:t>
            </a:r>
            <a:r>
              <a:rPr lang="en-US" sz="2400" dirty="0">
                <a:latin typeface="Arial" pitchFamily="34" charset="0"/>
                <a:cs typeface="Arial" pitchFamily="34" charset="0"/>
              </a:rPr>
              <a:t>).</a:t>
            </a:r>
          </a:p>
          <a:p>
            <a:pPr marL="228600" indent="-228600">
              <a:lnSpc>
                <a:spcPct val="114000"/>
              </a:lnSpc>
              <a:buFont typeface="Arial" pitchFamily="34" charset="0"/>
              <a:buChar char="•"/>
            </a:pPr>
            <a:r>
              <a:rPr lang="en-US" sz="2400" dirty="0">
                <a:latin typeface="Arial" pitchFamily="34" charset="0"/>
                <a:cs typeface="Arial" pitchFamily="34" charset="0"/>
              </a:rPr>
              <a:t>Liturgy of the Word</a:t>
            </a:r>
          </a:p>
        </p:txBody>
      </p:sp>
      <p:sp>
        <p:nvSpPr>
          <p:cNvPr id="6" name="Content Placeholder 6"/>
          <p:cNvSpPr txBox="1">
            <a:spLocks/>
          </p:cNvSpPr>
          <p:nvPr/>
        </p:nvSpPr>
        <p:spPr>
          <a:xfrm>
            <a:off x="914400" y="1219200"/>
            <a:ext cx="7848600" cy="586740"/>
          </a:xfrm>
          <a:prstGeom prst="rect">
            <a:avLst/>
          </a:prstGeom>
        </p:spPr>
        <p:txBody>
          <a:bodyPr>
            <a:noAutofit/>
          </a:bodyPr>
          <a:lstStyle/>
          <a:p>
            <a:r>
              <a:rPr lang="en-US" sz="2800" b="1" dirty="0">
                <a:latin typeface="Arial" pitchFamily="34" charset="0"/>
                <a:cs typeface="Arial" pitchFamily="34" charset="0"/>
              </a:rPr>
              <a:t>Procession with the Paschal Candle</a:t>
            </a:r>
          </a:p>
        </p:txBody>
      </p:sp>
      <p:sp>
        <p:nvSpPr>
          <p:cNvPr id="4" name="Content Placeholder 6"/>
          <p:cNvSpPr txBox="1">
            <a:spLocks/>
          </p:cNvSpPr>
          <p:nvPr/>
        </p:nvSpPr>
        <p:spPr>
          <a:xfrm>
            <a:off x="914400" y="1912233"/>
            <a:ext cx="5029200" cy="586740"/>
          </a:xfrm>
          <a:prstGeom prst="rect">
            <a:avLst/>
          </a:prstGeom>
        </p:spPr>
        <p:txBody>
          <a:bodyPr>
            <a:noAutofit/>
          </a:bodyPr>
          <a:lstStyle/>
          <a:p>
            <a:r>
              <a:rPr lang="en-US" sz="2400" b="1" dirty="0">
                <a:latin typeface="Arial" pitchFamily="34" charset="0"/>
                <a:cs typeface="Arial" pitchFamily="34" charset="0"/>
              </a:rPr>
              <a:t>The Symbol of the Risen Christ</a:t>
            </a:r>
          </a:p>
        </p:txBody>
      </p:sp>
      <p:pic>
        <p:nvPicPr>
          <p:cNvPr id="3" name="Picture 2" descr="A group of people posing for the camera&#10;&#10;Description automatically generated">
            <a:extLst>
              <a:ext uri="{FF2B5EF4-FFF2-40B4-BE49-F238E27FC236}">
                <a16:creationId xmlns:a16="http://schemas.microsoft.com/office/drawing/2014/main" id="{34F020ED-285F-4692-BC91-B6B77DB3C8EA}"/>
              </a:ext>
            </a:extLst>
          </p:cNvPr>
          <p:cNvPicPr>
            <a:picLocks noChangeAspect="1"/>
          </p:cNvPicPr>
          <p:nvPr/>
        </p:nvPicPr>
        <p:blipFill rotWithShape="1">
          <a:blip r:embed="rId3">
            <a:extLst>
              <a:ext uri="{28A0092B-C50C-407E-A947-70E740481C1C}">
                <a14:useLocalDpi xmlns:a14="http://schemas.microsoft.com/office/drawing/2010/main" val="0"/>
              </a:ext>
            </a:extLst>
          </a:blip>
          <a:srcRect l="33797" t="14108" r="29720"/>
          <a:stretch/>
        </p:blipFill>
        <p:spPr>
          <a:xfrm>
            <a:off x="5981700" y="1912233"/>
            <a:ext cx="2715438" cy="4261861"/>
          </a:xfrm>
          <a:prstGeom prst="rect">
            <a:avLst/>
          </a:prstGeom>
        </p:spPr>
      </p:pic>
    </p:spTree>
    <p:extLst>
      <p:ext uri="{BB962C8B-B14F-4D97-AF65-F5344CB8AC3E}">
        <p14:creationId xmlns:p14="http://schemas.microsoft.com/office/powerpoint/2010/main" val="1634077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1752600"/>
            <a:ext cx="3429000" cy="3846246"/>
          </a:xfrm>
          <a:prstGeom prst="rect">
            <a:avLst/>
          </a:prstGeom>
        </p:spPr>
        <p:txBody>
          <a:bodyPr wrap="square">
            <a:spAutoFit/>
          </a:bodyPr>
          <a:lstStyle/>
          <a:p>
            <a:pPr marL="285750" indent="-285750">
              <a:lnSpc>
                <a:spcPct val="114000"/>
              </a:lnSpc>
              <a:buFont typeface="Arial" pitchFamily="34" charset="0"/>
              <a:buChar char="•"/>
            </a:pPr>
            <a:r>
              <a:rPr lang="en-US" sz="2400" dirty="0">
                <a:latin typeface="Arial" pitchFamily="34" charset="0"/>
                <a:cs typeface="Arial" pitchFamily="34" charset="0"/>
              </a:rPr>
              <a:t>Litany of Saints</a:t>
            </a:r>
          </a:p>
          <a:p>
            <a:pPr marL="285750" indent="-285750">
              <a:lnSpc>
                <a:spcPct val="114000"/>
              </a:lnSpc>
              <a:buFont typeface="Arial" pitchFamily="34" charset="0"/>
              <a:buChar char="•"/>
            </a:pPr>
            <a:r>
              <a:rPr lang="en-US" sz="2400" dirty="0">
                <a:latin typeface="Arial" pitchFamily="34" charset="0"/>
                <a:cs typeface="Arial" pitchFamily="34" charset="0"/>
              </a:rPr>
              <a:t>Blessing of the Water</a:t>
            </a:r>
          </a:p>
          <a:p>
            <a:pPr marL="285750" indent="-285750">
              <a:lnSpc>
                <a:spcPct val="114000"/>
              </a:lnSpc>
              <a:buFont typeface="Arial" pitchFamily="34" charset="0"/>
              <a:buChar char="•"/>
            </a:pPr>
            <a:r>
              <a:rPr lang="en-US" sz="2400" dirty="0">
                <a:latin typeface="Arial" pitchFamily="34" charset="0"/>
                <a:cs typeface="Arial" pitchFamily="34" charset="0"/>
              </a:rPr>
              <a:t>Profession of Faith</a:t>
            </a:r>
          </a:p>
          <a:p>
            <a:pPr marL="285750" indent="-285750">
              <a:lnSpc>
                <a:spcPct val="114000"/>
              </a:lnSpc>
              <a:buFont typeface="Arial" pitchFamily="34" charset="0"/>
              <a:buChar char="•"/>
            </a:pPr>
            <a:r>
              <a:rPr lang="en-US" sz="2400" dirty="0">
                <a:latin typeface="Arial" pitchFamily="34" charset="0"/>
                <a:cs typeface="Arial" pitchFamily="34" charset="0"/>
              </a:rPr>
              <a:t>Baptism “[Name],</a:t>
            </a:r>
            <a:br>
              <a:rPr lang="en-US" sz="2400" dirty="0">
                <a:latin typeface="Arial" pitchFamily="34" charset="0"/>
                <a:cs typeface="Arial" pitchFamily="34" charset="0"/>
              </a:rPr>
            </a:br>
            <a:r>
              <a:rPr lang="en-US" sz="2400" dirty="0">
                <a:latin typeface="Arial" pitchFamily="34" charset="0"/>
                <a:cs typeface="Arial" pitchFamily="34" charset="0"/>
              </a:rPr>
              <a:t>I baptize you in the name of the Father, and of the Son, and of the Holy Spirit” (</a:t>
            </a:r>
            <a:r>
              <a:rPr lang="en-US" sz="2400" i="1" dirty="0">
                <a:latin typeface="Arial" pitchFamily="34" charset="0"/>
                <a:cs typeface="Arial" pitchFamily="34" charset="0"/>
              </a:rPr>
              <a:t>RCIA</a:t>
            </a:r>
            <a:r>
              <a:rPr lang="en-US" sz="2400" dirty="0">
                <a:latin typeface="Arial" pitchFamily="34" charset="0"/>
                <a:cs typeface="Arial" pitchFamily="34" charset="0"/>
              </a:rPr>
              <a:t>, number 317).</a:t>
            </a:r>
          </a:p>
        </p:txBody>
      </p:sp>
      <p:sp>
        <p:nvSpPr>
          <p:cNvPr id="6" name="Content Placeholder 6"/>
          <p:cNvSpPr txBox="1">
            <a:spLocks/>
          </p:cNvSpPr>
          <p:nvPr/>
        </p:nvSpPr>
        <p:spPr>
          <a:xfrm>
            <a:off x="977900" y="1111745"/>
            <a:ext cx="3124200" cy="876300"/>
          </a:xfrm>
          <a:prstGeom prst="rect">
            <a:avLst/>
          </a:prstGeom>
        </p:spPr>
        <p:txBody>
          <a:bodyPr>
            <a:noAutofit/>
          </a:bodyPr>
          <a:lstStyle/>
          <a:p>
            <a:r>
              <a:rPr lang="en-US" sz="2800" b="1" dirty="0">
                <a:latin typeface="Arial" pitchFamily="34" charset="0"/>
                <a:cs typeface="Arial" pitchFamily="34" charset="0"/>
              </a:rPr>
              <a:t>Baptism</a:t>
            </a:r>
          </a:p>
        </p:txBody>
      </p:sp>
      <p:pic>
        <p:nvPicPr>
          <p:cNvPr id="4" name="Picture 3" descr="A picture containing indoor, cup, coffee, sitting&#10;&#10;Description automatically generated">
            <a:extLst>
              <a:ext uri="{FF2B5EF4-FFF2-40B4-BE49-F238E27FC236}">
                <a16:creationId xmlns:a16="http://schemas.microsoft.com/office/drawing/2014/main" id="{17DEB708-DF7C-4D12-95CD-264497767069}"/>
              </a:ext>
            </a:extLst>
          </p:cNvPr>
          <p:cNvPicPr>
            <a:picLocks noChangeAspect="1"/>
          </p:cNvPicPr>
          <p:nvPr/>
        </p:nvPicPr>
        <p:blipFill rotWithShape="1">
          <a:blip r:embed="rId3">
            <a:extLst>
              <a:ext uri="{28A0092B-C50C-407E-A947-70E740481C1C}">
                <a14:useLocalDpi xmlns:a14="http://schemas.microsoft.com/office/drawing/2010/main" val="0"/>
              </a:ext>
            </a:extLst>
          </a:blip>
          <a:srcRect r="21052"/>
          <a:stretch/>
        </p:blipFill>
        <p:spPr>
          <a:xfrm>
            <a:off x="4572000" y="1752600"/>
            <a:ext cx="4572000" cy="3862730"/>
          </a:xfrm>
          <a:prstGeom prst="rect">
            <a:avLst/>
          </a:prstGeom>
        </p:spPr>
      </p:pic>
    </p:spTree>
    <p:extLst>
      <p:ext uri="{BB962C8B-B14F-4D97-AF65-F5344CB8AC3E}">
        <p14:creationId xmlns:p14="http://schemas.microsoft.com/office/powerpoint/2010/main" val="3748442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066800" y="1108196"/>
            <a:ext cx="7772400" cy="876300"/>
          </a:xfrm>
          <a:prstGeom prst="rect">
            <a:avLst/>
          </a:prstGeom>
        </p:spPr>
        <p:txBody>
          <a:bodyPr>
            <a:noAutofit/>
          </a:bodyPr>
          <a:lstStyle/>
          <a:p>
            <a:r>
              <a:rPr lang="en-US" sz="2800" b="1" dirty="0">
                <a:latin typeface="Arial" pitchFamily="34" charset="0"/>
                <a:cs typeface="Arial" pitchFamily="34" charset="0"/>
              </a:rPr>
              <a:t>The Journey of the Catechumen Part 1</a:t>
            </a:r>
          </a:p>
        </p:txBody>
      </p:sp>
      <p:sp>
        <p:nvSpPr>
          <p:cNvPr id="5" name="Rectangle 4"/>
          <p:cNvSpPr/>
          <p:nvPr/>
        </p:nvSpPr>
        <p:spPr>
          <a:xfrm>
            <a:off x="1038340" y="1773705"/>
            <a:ext cx="7543800" cy="3973845"/>
          </a:xfrm>
          <a:prstGeom prst="rect">
            <a:avLst/>
          </a:prstGeom>
        </p:spPr>
        <p:txBody>
          <a:bodyPr wrap="square">
            <a:spAutoFit/>
          </a:bodyPr>
          <a:lstStyle/>
          <a:p>
            <a:pPr marL="231775" indent="-231775">
              <a:lnSpc>
                <a:spcPct val="114000"/>
              </a:lnSpc>
              <a:spcAft>
                <a:spcPts val="200"/>
              </a:spcAft>
              <a:buFont typeface="Arial" pitchFamily="34" charset="0"/>
              <a:buChar char="•"/>
            </a:pPr>
            <a:r>
              <a:rPr lang="en-US" sz="2000" dirty="0">
                <a:latin typeface="Arial" pitchFamily="34" charset="0"/>
                <a:cs typeface="Arial" pitchFamily="34" charset="0"/>
              </a:rPr>
              <a:t>The Rite of Christian Initiation of Adults is the process through which adults, and now children age seven or older (seven being the age of reason) enter the Catholic Church.</a:t>
            </a:r>
          </a:p>
          <a:p>
            <a:pPr marL="231775" indent="-231775">
              <a:lnSpc>
                <a:spcPct val="114000"/>
              </a:lnSpc>
              <a:spcAft>
                <a:spcPts val="200"/>
              </a:spcAft>
              <a:buFont typeface="Arial" pitchFamily="34" charset="0"/>
              <a:buChar char="•"/>
            </a:pPr>
            <a:r>
              <a:rPr lang="en-US" sz="2000" dirty="0">
                <a:latin typeface="Arial" pitchFamily="34" charset="0"/>
                <a:cs typeface="Arial" pitchFamily="34" charset="0"/>
              </a:rPr>
              <a:t>The Second Vatican Council of the Catholic Church, an Ecumenical (worldwide) Council that met in the early 1960s, chose first to revise the liturgy so that it would more closely follow the liturgical norms of the early Church. </a:t>
            </a:r>
          </a:p>
          <a:p>
            <a:pPr marL="231775" indent="-231775">
              <a:lnSpc>
                <a:spcPct val="114000"/>
              </a:lnSpc>
              <a:buFont typeface="Arial" pitchFamily="34" charset="0"/>
              <a:buChar char="•"/>
            </a:pPr>
            <a:r>
              <a:rPr lang="en-US" sz="2000" dirty="0">
                <a:latin typeface="Arial" pitchFamily="34" charset="0"/>
                <a:cs typeface="Arial" pitchFamily="34" charset="0"/>
              </a:rPr>
              <a:t>At this time, the Church also decided to revise and reintroduce the ancient pattern of Christian initiation into the Church, reformulated as the Rite of Christian Initiation of Adults, as </a:t>
            </a:r>
            <a:br>
              <a:rPr lang="en-US" sz="2000" dirty="0">
                <a:latin typeface="Arial" pitchFamily="34" charset="0"/>
                <a:cs typeface="Arial" pitchFamily="34" charset="0"/>
              </a:rPr>
            </a:br>
            <a:r>
              <a:rPr lang="en-US" sz="2000" dirty="0">
                <a:latin typeface="Arial" pitchFamily="34" charset="0"/>
                <a:cs typeface="Arial" pitchFamily="34" charset="0"/>
              </a:rPr>
              <a:t>the </a:t>
            </a:r>
            <a:r>
              <a:rPr lang="en-US" sz="2000" i="1" dirty="0">
                <a:latin typeface="Arial" pitchFamily="34" charset="0"/>
                <a:cs typeface="Arial" pitchFamily="34" charset="0"/>
              </a:rPr>
              <a:t>normative</a:t>
            </a:r>
            <a:r>
              <a:rPr lang="en-US" sz="2000" dirty="0">
                <a:latin typeface="Arial" pitchFamily="34" charset="0"/>
                <a:cs typeface="Arial" pitchFamily="34" charset="0"/>
              </a:rPr>
              <a:t> pattern for Christian initiation. </a:t>
            </a:r>
          </a:p>
        </p:txBody>
      </p:sp>
    </p:spTree>
    <p:extLst>
      <p:ext uri="{BB962C8B-B14F-4D97-AF65-F5344CB8AC3E}">
        <p14:creationId xmlns:p14="http://schemas.microsoft.com/office/powerpoint/2010/main" val="2336512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0" y="1905000"/>
            <a:ext cx="3200400" cy="1180580"/>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White garment</a:t>
            </a:r>
          </a:p>
          <a:p>
            <a:pPr marL="228600" indent="-228600">
              <a:lnSpc>
                <a:spcPct val="114000"/>
              </a:lnSpc>
              <a:buFont typeface="Arial" pitchFamily="34" charset="0"/>
              <a:buChar char="•"/>
            </a:pPr>
            <a:r>
              <a:rPr lang="en-US" sz="2400" dirty="0">
                <a:latin typeface="Arial" pitchFamily="34" charset="0"/>
                <a:cs typeface="Arial" pitchFamily="34" charset="0"/>
              </a:rPr>
              <a:t>Lighted candle</a:t>
            </a:r>
          </a:p>
          <a:p>
            <a:pPr marL="285750" indent="-285750">
              <a:buFont typeface="Arial" pitchFamily="34" charset="0"/>
              <a:buChar char="•"/>
            </a:pPr>
            <a:endParaRPr lang="en-US" sz="1600" dirty="0">
              <a:latin typeface="Arial" pitchFamily="34" charset="0"/>
              <a:cs typeface="Arial" pitchFamily="34" charset="0"/>
            </a:endParaRPr>
          </a:p>
        </p:txBody>
      </p:sp>
      <p:sp>
        <p:nvSpPr>
          <p:cNvPr id="6" name="Content Placeholder 6"/>
          <p:cNvSpPr txBox="1">
            <a:spLocks/>
          </p:cNvSpPr>
          <p:nvPr/>
        </p:nvSpPr>
        <p:spPr>
          <a:xfrm>
            <a:off x="1219200" y="1185318"/>
            <a:ext cx="7848600" cy="876300"/>
          </a:xfrm>
          <a:prstGeom prst="rect">
            <a:avLst/>
          </a:prstGeom>
        </p:spPr>
        <p:txBody>
          <a:bodyPr>
            <a:noAutofit/>
          </a:bodyPr>
          <a:lstStyle/>
          <a:p>
            <a:r>
              <a:rPr lang="en-US" sz="2800" b="1" dirty="0">
                <a:latin typeface="Arial" pitchFamily="34" charset="0"/>
                <a:cs typeface="Arial" pitchFamily="34" charset="0"/>
              </a:rPr>
              <a:t>Symbols of Baptism</a:t>
            </a:r>
          </a:p>
        </p:txBody>
      </p:sp>
      <p:pic>
        <p:nvPicPr>
          <p:cNvPr id="8" name="Picture 7" descr="A picture containing person, indoor, holding, person&#10;&#10;Description automatically generated">
            <a:extLst>
              <a:ext uri="{FF2B5EF4-FFF2-40B4-BE49-F238E27FC236}">
                <a16:creationId xmlns:a16="http://schemas.microsoft.com/office/drawing/2014/main" id="{67AAA8CB-B50E-4E10-99DE-496D024066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579"/>
          <a:stretch/>
        </p:blipFill>
        <p:spPr>
          <a:xfrm>
            <a:off x="4419600" y="2036218"/>
            <a:ext cx="4737100" cy="3458532"/>
          </a:xfrm>
          <a:prstGeom prst="rect">
            <a:avLst/>
          </a:prstGeom>
        </p:spPr>
      </p:pic>
    </p:spTree>
    <p:extLst>
      <p:ext uri="{BB962C8B-B14F-4D97-AF65-F5344CB8AC3E}">
        <p14:creationId xmlns:p14="http://schemas.microsoft.com/office/powerpoint/2010/main" val="3924102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3000" y="1828800"/>
            <a:ext cx="2895600" cy="3004220"/>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The newly baptized are confirmed by the presiding priest.</a:t>
            </a:r>
          </a:p>
          <a:p>
            <a:pPr marL="228600" indent="-228600">
              <a:lnSpc>
                <a:spcPct val="114000"/>
              </a:lnSpc>
              <a:buFont typeface="Arial" pitchFamily="34" charset="0"/>
              <a:buChar char="•"/>
            </a:pPr>
            <a:r>
              <a:rPr lang="en-US" sz="2400" dirty="0">
                <a:latin typeface="Arial" pitchFamily="34" charset="0"/>
                <a:cs typeface="Arial" pitchFamily="34" charset="0"/>
              </a:rPr>
              <a:t>The Holy Spirit will strengthen the new Christians.</a:t>
            </a:r>
          </a:p>
        </p:txBody>
      </p:sp>
      <p:sp>
        <p:nvSpPr>
          <p:cNvPr id="6" name="Content Placeholder 6"/>
          <p:cNvSpPr txBox="1">
            <a:spLocks/>
          </p:cNvSpPr>
          <p:nvPr/>
        </p:nvSpPr>
        <p:spPr>
          <a:xfrm>
            <a:off x="1219200" y="1199951"/>
            <a:ext cx="7848600" cy="876300"/>
          </a:xfrm>
          <a:prstGeom prst="rect">
            <a:avLst/>
          </a:prstGeom>
        </p:spPr>
        <p:txBody>
          <a:bodyPr>
            <a:noAutofit/>
          </a:bodyPr>
          <a:lstStyle/>
          <a:p>
            <a:r>
              <a:rPr lang="en-US" sz="2800" b="1" dirty="0">
                <a:latin typeface="Arial" pitchFamily="34" charset="0"/>
                <a:cs typeface="Arial" pitchFamily="34" charset="0"/>
              </a:rPr>
              <a:t>Confirmation</a:t>
            </a:r>
          </a:p>
        </p:txBody>
      </p:sp>
      <p:pic>
        <p:nvPicPr>
          <p:cNvPr id="4" name="Picture 3" descr="A group of people standing in front of a crowd&#10;&#10;Description automatically generated">
            <a:extLst>
              <a:ext uri="{FF2B5EF4-FFF2-40B4-BE49-F238E27FC236}">
                <a16:creationId xmlns:a16="http://schemas.microsoft.com/office/drawing/2014/main" id="{0542FA97-9B31-47FA-A382-4B9F7E89634F}"/>
              </a:ext>
            </a:extLst>
          </p:cNvPr>
          <p:cNvPicPr>
            <a:picLocks noChangeAspect="1"/>
          </p:cNvPicPr>
          <p:nvPr/>
        </p:nvPicPr>
        <p:blipFill rotWithShape="1">
          <a:blip r:embed="rId3">
            <a:extLst>
              <a:ext uri="{28A0092B-C50C-407E-A947-70E740481C1C}">
                <a14:useLocalDpi xmlns:a14="http://schemas.microsoft.com/office/drawing/2010/main" val="0"/>
              </a:ext>
            </a:extLst>
          </a:blip>
          <a:srcRect l="7696" r="10211"/>
          <a:stretch/>
        </p:blipFill>
        <p:spPr>
          <a:xfrm>
            <a:off x="4267200" y="2009795"/>
            <a:ext cx="4876800" cy="3962400"/>
          </a:xfrm>
          <a:prstGeom prst="rect">
            <a:avLst/>
          </a:prstGeom>
        </p:spPr>
      </p:pic>
    </p:spTree>
    <p:extLst>
      <p:ext uri="{BB962C8B-B14F-4D97-AF65-F5344CB8AC3E}">
        <p14:creationId xmlns:p14="http://schemas.microsoft.com/office/powerpoint/2010/main" val="1788431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1804086"/>
            <a:ext cx="3657600" cy="2162195"/>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Reception of the Body and Blood of Christ for the first time</a:t>
            </a:r>
          </a:p>
          <a:p>
            <a:pPr marL="228600" indent="-228600">
              <a:lnSpc>
                <a:spcPct val="114000"/>
              </a:lnSpc>
              <a:buFont typeface="Arial" pitchFamily="34" charset="0"/>
              <a:buChar char="•"/>
            </a:pPr>
            <a:r>
              <a:rPr lang="en-US" sz="2400" dirty="0">
                <a:latin typeface="Arial" pitchFamily="34" charset="0"/>
                <a:cs typeface="Arial" pitchFamily="34" charset="0"/>
              </a:rPr>
              <a:t>Completion of Christian initiation</a:t>
            </a:r>
          </a:p>
        </p:txBody>
      </p:sp>
      <p:sp>
        <p:nvSpPr>
          <p:cNvPr id="6" name="Content Placeholder 6"/>
          <p:cNvSpPr txBox="1">
            <a:spLocks/>
          </p:cNvSpPr>
          <p:nvPr/>
        </p:nvSpPr>
        <p:spPr>
          <a:xfrm>
            <a:off x="1066800" y="1194486"/>
            <a:ext cx="7848600" cy="876300"/>
          </a:xfrm>
          <a:prstGeom prst="rect">
            <a:avLst/>
          </a:prstGeom>
        </p:spPr>
        <p:txBody>
          <a:bodyPr>
            <a:noAutofit/>
          </a:bodyPr>
          <a:lstStyle/>
          <a:p>
            <a:r>
              <a:rPr lang="en-US" sz="2800" b="1" dirty="0">
                <a:latin typeface="Arial" pitchFamily="34" charset="0"/>
                <a:cs typeface="Arial" pitchFamily="34" charset="0"/>
              </a:rPr>
              <a:t>The Eucharist</a:t>
            </a:r>
          </a:p>
        </p:txBody>
      </p:sp>
      <p:pic>
        <p:nvPicPr>
          <p:cNvPr id="3" name="Picture 2" descr="A picture containing table, cup, indoor, coffee&#10;&#10;Description automatically generated">
            <a:extLst>
              <a:ext uri="{FF2B5EF4-FFF2-40B4-BE49-F238E27FC236}">
                <a16:creationId xmlns:a16="http://schemas.microsoft.com/office/drawing/2014/main" id="{9B0D9943-F579-47BE-8B99-9B456DC867E2}"/>
              </a:ext>
            </a:extLst>
          </p:cNvPr>
          <p:cNvPicPr>
            <a:picLocks noChangeAspect="1"/>
          </p:cNvPicPr>
          <p:nvPr/>
        </p:nvPicPr>
        <p:blipFill rotWithShape="1">
          <a:blip r:embed="rId3">
            <a:extLst>
              <a:ext uri="{28A0092B-C50C-407E-A947-70E740481C1C}">
                <a14:useLocalDpi xmlns:a14="http://schemas.microsoft.com/office/drawing/2010/main" val="0"/>
              </a:ext>
            </a:extLst>
          </a:blip>
          <a:srcRect l="16495" t="14138" r="7743" b="3536"/>
          <a:stretch/>
        </p:blipFill>
        <p:spPr>
          <a:xfrm>
            <a:off x="5181600" y="1371600"/>
            <a:ext cx="2895600" cy="4719689"/>
          </a:xfrm>
          <a:prstGeom prst="rect">
            <a:avLst/>
          </a:prstGeom>
        </p:spPr>
      </p:pic>
    </p:spTree>
    <p:extLst>
      <p:ext uri="{BB962C8B-B14F-4D97-AF65-F5344CB8AC3E}">
        <p14:creationId xmlns:p14="http://schemas.microsoft.com/office/powerpoint/2010/main" val="2772484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7800" y="1828800"/>
            <a:ext cx="7391400" cy="899157"/>
          </a:xfrm>
          <a:prstGeom prst="rect">
            <a:avLst/>
          </a:prstGeom>
        </p:spPr>
        <p:txBody>
          <a:bodyPr wrap="square">
            <a:spAutoFit/>
          </a:bodyPr>
          <a:lstStyle/>
          <a:p>
            <a:pPr marL="285750" indent="-285750">
              <a:lnSpc>
                <a:spcPct val="114000"/>
              </a:lnSpc>
              <a:buFont typeface="Arial" pitchFamily="34" charset="0"/>
              <a:buChar char="•"/>
            </a:pPr>
            <a:r>
              <a:rPr lang="en-US" sz="2400" dirty="0">
                <a:latin typeface="Arial" pitchFamily="34" charset="0"/>
                <a:cs typeface="Arial" pitchFamily="34" charset="0"/>
              </a:rPr>
              <a:t>Study of the mysteries</a:t>
            </a:r>
          </a:p>
          <a:p>
            <a:pPr marL="285750" indent="-285750">
              <a:lnSpc>
                <a:spcPct val="114000"/>
              </a:lnSpc>
              <a:buFont typeface="Arial" pitchFamily="34" charset="0"/>
              <a:buChar char="•"/>
            </a:pPr>
            <a:r>
              <a:rPr lang="en-US" sz="2400" dirty="0">
                <a:latin typeface="Arial" pitchFamily="34" charset="0"/>
                <a:cs typeface="Arial" pitchFamily="34" charset="0"/>
              </a:rPr>
              <a:t>Postbaptismal catechesis</a:t>
            </a:r>
          </a:p>
        </p:txBody>
      </p:sp>
      <p:sp>
        <p:nvSpPr>
          <p:cNvPr id="6" name="Content Placeholder 6"/>
          <p:cNvSpPr txBox="1">
            <a:spLocks/>
          </p:cNvSpPr>
          <p:nvPr/>
        </p:nvSpPr>
        <p:spPr>
          <a:xfrm>
            <a:off x="1447800" y="1185299"/>
            <a:ext cx="7010400" cy="990600"/>
          </a:xfrm>
          <a:prstGeom prst="rect">
            <a:avLst/>
          </a:prstGeom>
        </p:spPr>
        <p:txBody>
          <a:bodyPr>
            <a:noAutofit/>
          </a:bodyPr>
          <a:lstStyle/>
          <a:p>
            <a:r>
              <a:rPr lang="en-US" sz="2800" b="1" dirty="0">
                <a:latin typeface="Arial" pitchFamily="34" charset="0"/>
                <a:cs typeface="Arial" pitchFamily="34" charset="0"/>
              </a:rPr>
              <a:t>Period of Mystagogy</a:t>
            </a:r>
          </a:p>
        </p:txBody>
      </p:sp>
      <p:pic>
        <p:nvPicPr>
          <p:cNvPr id="3" name="Picture 2" descr="A group of people sitting at a table&#10;&#10;Description automatically generated">
            <a:extLst>
              <a:ext uri="{FF2B5EF4-FFF2-40B4-BE49-F238E27FC236}">
                <a16:creationId xmlns:a16="http://schemas.microsoft.com/office/drawing/2014/main" id="{75C86BA2-1760-4A20-B717-76BC67D8B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3048000"/>
            <a:ext cx="4771838" cy="3182815"/>
          </a:xfrm>
          <a:prstGeom prst="rect">
            <a:avLst/>
          </a:prstGeom>
        </p:spPr>
      </p:pic>
    </p:spTree>
    <p:extLst>
      <p:ext uri="{BB962C8B-B14F-4D97-AF65-F5344CB8AC3E}">
        <p14:creationId xmlns:p14="http://schemas.microsoft.com/office/powerpoint/2010/main" val="1944005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B3AF6-A68C-4D7A-BFD5-9BD5E4FBF631}"/>
              </a:ext>
            </a:extLst>
          </p:cNvPr>
          <p:cNvSpPr>
            <a:spLocks noGrp="1"/>
          </p:cNvSpPr>
          <p:nvPr>
            <p:ph type="title"/>
          </p:nvPr>
        </p:nvSpPr>
        <p:spPr>
          <a:xfrm>
            <a:off x="1371600" y="1143000"/>
            <a:ext cx="5105400" cy="6096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38F93970-991C-42E0-AB6C-6D3A250132F1}"/>
              </a:ext>
            </a:extLst>
          </p:cNvPr>
          <p:cNvSpPr>
            <a:spLocks noGrp="1"/>
          </p:cNvSpPr>
          <p:nvPr>
            <p:ph idx="1"/>
          </p:nvPr>
        </p:nvSpPr>
        <p:spPr/>
        <p:txBody>
          <a:bodyPr>
            <a:normAutofit/>
          </a:bodyPr>
          <a:lstStyle/>
          <a:p>
            <a:pPr marL="0" indent="0">
              <a:buNone/>
            </a:pPr>
            <a:r>
              <a:rPr lang="en-US" sz="1400" dirty="0"/>
              <a:t>The quotations in this presentation labeled </a:t>
            </a:r>
            <a:r>
              <a:rPr lang="en-US" sz="1400" i="1" dirty="0"/>
              <a:t>RCIA</a:t>
            </a:r>
            <a:r>
              <a:rPr lang="en-US" sz="1400" dirty="0"/>
              <a:t> are from the English translation of the</a:t>
            </a:r>
            <a:r>
              <a:rPr lang="en-US" sz="1400" i="1" dirty="0"/>
              <a:t> Rite of Christian Initiation of Adults </a:t>
            </a:r>
            <a:r>
              <a:rPr lang="en-US" sz="1400" dirty="0"/>
              <a:t>© 1985 by the International Commission on English in the Liturgy (ICEL). </a:t>
            </a:r>
            <a:r>
              <a:rPr lang="en-US" sz="1400" i="1" dirty="0"/>
              <a:t> </a:t>
            </a:r>
            <a:endParaRPr lang="en-US" sz="1400" dirty="0"/>
          </a:p>
        </p:txBody>
      </p:sp>
    </p:spTree>
    <p:extLst>
      <p:ext uri="{BB962C8B-B14F-4D97-AF65-F5344CB8AC3E}">
        <p14:creationId xmlns:p14="http://schemas.microsoft.com/office/powerpoint/2010/main" val="112944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714500" y="958840"/>
            <a:ext cx="4648200" cy="762000"/>
          </a:xfrm>
          <a:prstGeom prst="rect">
            <a:avLst/>
          </a:prstGeom>
        </p:spPr>
        <p:txBody>
          <a:bodyPr>
            <a:noAutofit/>
          </a:bodyPr>
          <a:lstStyle/>
          <a:p>
            <a:r>
              <a:rPr lang="en-US" sz="2800" b="1" dirty="0">
                <a:latin typeface="Arial" pitchFamily="34" charset="0"/>
                <a:cs typeface="Arial" pitchFamily="34" charset="0"/>
              </a:rPr>
              <a:t>Major Stages</a:t>
            </a:r>
          </a:p>
        </p:txBody>
      </p:sp>
      <p:sp>
        <p:nvSpPr>
          <p:cNvPr id="5" name="Rectangle 4"/>
          <p:cNvSpPr/>
          <p:nvPr/>
        </p:nvSpPr>
        <p:spPr>
          <a:xfrm>
            <a:off x="1714500" y="1600200"/>
            <a:ext cx="5715000" cy="4077078"/>
          </a:xfrm>
          <a:prstGeom prst="rect">
            <a:avLst/>
          </a:prstGeom>
        </p:spPr>
        <p:txBody>
          <a:bodyPr wrap="square">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Period of Inquiry (Precatechumenate and Evangelization)</a:t>
            </a:r>
          </a:p>
          <a:p>
            <a:pPr marL="461963" lvl="1" indent="-231775">
              <a:lnSpc>
                <a:spcPct val="114000"/>
              </a:lnSpc>
              <a:spcAft>
                <a:spcPts val="600"/>
              </a:spcAft>
              <a:buSzPct val="80000"/>
              <a:buFont typeface="Courier New" panose="02070309020205020404" pitchFamily="49" charset="0"/>
              <a:buChar char="o"/>
            </a:pPr>
            <a:r>
              <a:rPr lang="en-US" sz="2400" dirty="0">
                <a:latin typeface="Arial" pitchFamily="34" charset="0"/>
                <a:cs typeface="Arial" pitchFamily="34" charset="0"/>
              </a:rPr>
              <a:t>Rite of Acceptance (first step)</a:t>
            </a:r>
          </a:p>
          <a:p>
            <a:pPr marL="231775" indent="-231775">
              <a:lnSpc>
                <a:spcPct val="114000"/>
              </a:lnSpc>
              <a:buFont typeface="Arial" pitchFamily="34" charset="0"/>
              <a:buChar char="•"/>
            </a:pPr>
            <a:r>
              <a:rPr lang="en-US" sz="2400" dirty="0">
                <a:latin typeface="Arial" pitchFamily="34" charset="0"/>
                <a:cs typeface="Arial" pitchFamily="34" charset="0"/>
              </a:rPr>
              <a:t>Catechumenate</a:t>
            </a:r>
          </a:p>
          <a:p>
            <a:pPr marL="461963" lvl="1" indent="-231775">
              <a:lnSpc>
                <a:spcPct val="114000"/>
              </a:lnSpc>
              <a:buSzPct val="80000"/>
              <a:buFont typeface="Courier New" panose="02070309020205020404" pitchFamily="49" charset="0"/>
              <a:buChar char="o"/>
            </a:pPr>
            <a:r>
              <a:rPr lang="en-US" sz="2400" dirty="0">
                <a:latin typeface="Arial" pitchFamily="34" charset="0"/>
                <a:cs typeface="Arial" pitchFamily="34" charset="0"/>
              </a:rPr>
              <a:t>Period of the Catechumenate</a:t>
            </a:r>
          </a:p>
          <a:p>
            <a:pPr marL="461963" lvl="1" indent="-231775">
              <a:lnSpc>
                <a:spcPct val="114000"/>
              </a:lnSpc>
              <a:spcAft>
                <a:spcPts val="600"/>
              </a:spcAft>
              <a:buSzPct val="80000"/>
              <a:buFont typeface="Courier New" panose="02070309020205020404" pitchFamily="49" charset="0"/>
              <a:buChar char="o"/>
            </a:pPr>
            <a:r>
              <a:rPr lang="en-US" sz="2400" dirty="0">
                <a:latin typeface="Arial" pitchFamily="34" charset="0"/>
                <a:cs typeface="Arial" pitchFamily="34" charset="0"/>
              </a:rPr>
              <a:t>Rite of Election (second step)</a:t>
            </a:r>
          </a:p>
          <a:p>
            <a:pPr marL="231775" indent="-231775">
              <a:lnSpc>
                <a:spcPct val="114000"/>
              </a:lnSpc>
              <a:buFont typeface="Arial" pitchFamily="34" charset="0"/>
              <a:buChar char="•"/>
            </a:pPr>
            <a:r>
              <a:rPr lang="en-US" sz="2400" dirty="0">
                <a:latin typeface="Arial" pitchFamily="34" charset="0"/>
                <a:cs typeface="Arial" pitchFamily="34" charset="0"/>
              </a:rPr>
              <a:t>Purification and Enlightenment</a:t>
            </a:r>
          </a:p>
          <a:p>
            <a:pPr marL="461963" lvl="1" indent="-231775">
              <a:lnSpc>
                <a:spcPct val="114000"/>
              </a:lnSpc>
              <a:spcAft>
                <a:spcPts val="600"/>
              </a:spcAft>
              <a:buSzPct val="80000"/>
              <a:buFont typeface="Courier New" panose="02070309020205020404" pitchFamily="49" charset="0"/>
              <a:buChar char="o"/>
            </a:pPr>
            <a:r>
              <a:rPr lang="en-US" sz="2400" dirty="0">
                <a:latin typeface="Arial" pitchFamily="34" charset="0"/>
                <a:cs typeface="Arial" pitchFamily="34" charset="0"/>
              </a:rPr>
              <a:t>Sacrament of Initiation (third step)</a:t>
            </a:r>
          </a:p>
          <a:p>
            <a:pPr marL="231775" indent="-231775">
              <a:lnSpc>
                <a:spcPct val="114000"/>
              </a:lnSpc>
              <a:buFont typeface="Arial" pitchFamily="34" charset="0"/>
              <a:buChar char="•"/>
            </a:pPr>
            <a:r>
              <a:rPr lang="en-US" sz="2400" dirty="0">
                <a:latin typeface="Arial" pitchFamily="34" charset="0"/>
                <a:cs typeface="Arial" pitchFamily="34" charset="0"/>
              </a:rPr>
              <a:t>Mystagogy</a:t>
            </a:r>
          </a:p>
        </p:txBody>
      </p:sp>
    </p:spTree>
    <p:extLst>
      <p:ext uri="{BB962C8B-B14F-4D97-AF65-F5344CB8AC3E}">
        <p14:creationId xmlns:p14="http://schemas.microsoft.com/office/powerpoint/2010/main" val="4169327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006436" y="1469278"/>
            <a:ext cx="2133600" cy="1028700"/>
          </a:xfrm>
          <a:prstGeom prst="rect">
            <a:avLst/>
          </a:prstGeom>
        </p:spPr>
        <p:txBody>
          <a:bodyPr>
            <a:noAutofit/>
          </a:bodyPr>
          <a:lstStyle/>
          <a:p>
            <a:r>
              <a:rPr lang="en-US" sz="2800" b="1" dirty="0">
                <a:latin typeface="Arial" pitchFamily="34" charset="0"/>
                <a:cs typeface="Arial" pitchFamily="34" charset="0"/>
              </a:rPr>
              <a:t>Inquiry</a:t>
            </a:r>
          </a:p>
        </p:txBody>
      </p:sp>
      <p:sp>
        <p:nvSpPr>
          <p:cNvPr id="5" name="Rectangle 4"/>
          <p:cNvSpPr/>
          <p:nvPr/>
        </p:nvSpPr>
        <p:spPr>
          <a:xfrm>
            <a:off x="1006436" y="2057400"/>
            <a:ext cx="3946564" cy="959622"/>
          </a:xfrm>
          <a:prstGeom prst="rect">
            <a:avLst/>
          </a:prstGeom>
        </p:spPr>
        <p:txBody>
          <a:bodyPr wrap="square">
            <a:spAutoFit/>
          </a:bodyPr>
          <a:lstStyle/>
          <a:p>
            <a:pPr marL="231775" indent="-231775">
              <a:lnSpc>
                <a:spcPct val="114000"/>
              </a:lnSpc>
              <a:spcAft>
                <a:spcPts val="600"/>
              </a:spcAft>
              <a:buFont typeface="Arial" pitchFamily="34" charset="0"/>
              <a:buChar char="•"/>
            </a:pPr>
            <a:r>
              <a:rPr lang="en-US" sz="2400" dirty="0">
                <a:latin typeface="Arial" pitchFamily="34" charset="0"/>
                <a:cs typeface="Arial" pitchFamily="34" charset="0"/>
              </a:rPr>
              <a:t>Precatechumenate</a:t>
            </a:r>
          </a:p>
          <a:p>
            <a:pPr marL="231775" indent="-231775">
              <a:buFont typeface="Arial" pitchFamily="34" charset="0"/>
              <a:buChar char="•"/>
            </a:pPr>
            <a:r>
              <a:rPr lang="en-US" sz="2400" dirty="0">
                <a:latin typeface="Arial" pitchFamily="34" charset="0"/>
                <a:cs typeface="Arial" pitchFamily="34" charset="0"/>
              </a:rPr>
              <a:t>Period of Evangelization</a:t>
            </a:r>
          </a:p>
        </p:txBody>
      </p:sp>
      <p:pic>
        <p:nvPicPr>
          <p:cNvPr id="4" name="Picture 3" descr="A person standing in front of a window&#10;&#10;Description automatically generated">
            <a:extLst>
              <a:ext uri="{FF2B5EF4-FFF2-40B4-BE49-F238E27FC236}">
                <a16:creationId xmlns:a16="http://schemas.microsoft.com/office/drawing/2014/main" id="{C4BF0791-6ADB-46A0-98BA-DB5254DE9B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66" t="2873" r="12601"/>
          <a:stretch/>
        </p:blipFill>
        <p:spPr>
          <a:xfrm>
            <a:off x="4953000" y="2057400"/>
            <a:ext cx="4191000" cy="3219450"/>
          </a:xfrm>
          <a:prstGeom prst="rect">
            <a:avLst/>
          </a:prstGeom>
        </p:spPr>
      </p:pic>
    </p:spTree>
    <p:extLst>
      <p:ext uri="{BB962C8B-B14F-4D97-AF65-F5344CB8AC3E}">
        <p14:creationId xmlns:p14="http://schemas.microsoft.com/office/powerpoint/2010/main" val="987567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4692572" y="1287700"/>
            <a:ext cx="3103179" cy="609600"/>
          </a:xfrm>
          <a:prstGeom prst="rect">
            <a:avLst/>
          </a:prstGeom>
        </p:spPr>
        <p:txBody>
          <a:bodyPr>
            <a:noAutofit/>
          </a:bodyPr>
          <a:lstStyle/>
          <a:p>
            <a:r>
              <a:rPr lang="en-US" sz="2800" b="1" dirty="0">
                <a:latin typeface="Arial" pitchFamily="34" charset="0"/>
                <a:cs typeface="Arial" pitchFamily="34" charset="0"/>
              </a:rPr>
              <a:t>First Step</a:t>
            </a:r>
          </a:p>
        </p:txBody>
      </p:sp>
      <p:sp>
        <p:nvSpPr>
          <p:cNvPr id="5" name="Rectangle 4"/>
          <p:cNvSpPr/>
          <p:nvPr/>
        </p:nvSpPr>
        <p:spPr>
          <a:xfrm>
            <a:off x="4691607" y="3200400"/>
            <a:ext cx="3698109" cy="2162195"/>
          </a:xfrm>
          <a:prstGeom prst="rect">
            <a:avLst/>
          </a:prstGeom>
        </p:spPr>
        <p:txBody>
          <a:bodyPr wrap="square">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first public step made by the inquirer </a:t>
            </a:r>
          </a:p>
          <a:p>
            <a:pPr marL="231775" indent="-231775">
              <a:lnSpc>
                <a:spcPct val="114000"/>
              </a:lnSpc>
              <a:buFont typeface="Arial" pitchFamily="34" charset="0"/>
              <a:buChar char="•"/>
            </a:pPr>
            <a:r>
              <a:rPr lang="en-US" sz="2400" dirty="0">
                <a:latin typeface="Arial" pitchFamily="34" charset="0"/>
                <a:cs typeface="Arial" pitchFamily="34" charset="0"/>
              </a:rPr>
              <a:t>Candidates accepted into the Order of Catechumens</a:t>
            </a:r>
          </a:p>
        </p:txBody>
      </p:sp>
      <p:sp>
        <p:nvSpPr>
          <p:cNvPr id="6" name="Content Placeholder 6"/>
          <p:cNvSpPr txBox="1">
            <a:spLocks/>
          </p:cNvSpPr>
          <p:nvPr/>
        </p:nvSpPr>
        <p:spPr>
          <a:xfrm>
            <a:off x="4697394" y="1897300"/>
            <a:ext cx="3103179" cy="937067"/>
          </a:xfrm>
          <a:prstGeom prst="rect">
            <a:avLst/>
          </a:prstGeom>
        </p:spPr>
        <p:txBody>
          <a:bodyPr>
            <a:noAutofit/>
          </a:bodyPr>
          <a:lstStyle/>
          <a:p>
            <a:r>
              <a:rPr lang="en-US" sz="2400" b="1" dirty="0">
                <a:latin typeface="Arial" pitchFamily="34" charset="0"/>
                <a:cs typeface="Arial" pitchFamily="34" charset="0"/>
              </a:rPr>
              <a:t>Rite of Acceptance into the Order </a:t>
            </a:r>
            <a:br>
              <a:rPr lang="en-US" sz="2400" b="1" dirty="0">
                <a:latin typeface="Arial" pitchFamily="34" charset="0"/>
                <a:cs typeface="Arial" pitchFamily="34" charset="0"/>
              </a:rPr>
            </a:br>
            <a:r>
              <a:rPr lang="en-US" sz="2400" b="1" dirty="0">
                <a:latin typeface="Arial" pitchFamily="34" charset="0"/>
                <a:cs typeface="Arial" pitchFamily="34" charset="0"/>
              </a:rPr>
              <a:t>of Catechumens</a:t>
            </a:r>
          </a:p>
        </p:txBody>
      </p:sp>
      <p:pic>
        <p:nvPicPr>
          <p:cNvPr id="4" name="Picture 3" descr="A picture containing person, person, eating, young&#10;&#10;Description automatically generated">
            <a:extLst>
              <a:ext uri="{FF2B5EF4-FFF2-40B4-BE49-F238E27FC236}">
                <a16:creationId xmlns:a16="http://schemas.microsoft.com/office/drawing/2014/main" id="{2CBBDCCC-F170-4149-BB77-D677E736DA00}"/>
              </a:ext>
            </a:extLst>
          </p:cNvPr>
          <p:cNvPicPr>
            <a:picLocks noChangeAspect="1"/>
          </p:cNvPicPr>
          <p:nvPr/>
        </p:nvPicPr>
        <p:blipFill rotWithShape="1">
          <a:blip r:embed="rId3">
            <a:extLst>
              <a:ext uri="{28A0092B-C50C-407E-A947-70E740481C1C}">
                <a14:useLocalDpi xmlns:a14="http://schemas.microsoft.com/office/drawing/2010/main" val="0"/>
              </a:ext>
            </a:extLst>
          </a:blip>
          <a:srcRect l="7203" r="9175"/>
          <a:stretch/>
        </p:blipFill>
        <p:spPr>
          <a:xfrm>
            <a:off x="0" y="1443950"/>
            <a:ext cx="4404134" cy="3512900"/>
          </a:xfrm>
          <a:prstGeom prst="rect">
            <a:avLst/>
          </a:prstGeom>
        </p:spPr>
      </p:pic>
    </p:spTree>
    <p:extLst>
      <p:ext uri="{BB962C8B-B14F-4D97-AF65-F5344CB8AC3E}">
        <p14:creationId xmlns:p14="http://schemas.microsoft.com/office/powerpoint/2010/main" val="895336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95400" y="2108830"/>
            <a:ext cx="7010400" cy="1371466"/>
          </a:xfrm>
          <a:prstGeom prst="rect">
            <a:avLst/>
          </a:prstGeom>
        </p:spPr>
        <p:txBody>
          <a:bodyPr wrap="square">
            <a:spAutoFit/>
          </a:bodyPr>
          <a:lstStyle/>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What is your name? </a:t>
            </a:r>
          </a:p>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What do you ask of God’s Church? </a:t>
            </a:r>
            <a:r>
              <a:rPr lang="en-US" sz="2400" i="1" dirty="0">
                <a:latin typeface="Arial" pitchFamily="34" charset="0"/>
                <a:cs typeface="Arial" pitchFamily="34" charset="0"/>
              </a:rPr>
              <a:t>(faith)</a:t>
            </a:r>
          </a:p>
          <a:p>
            <a:pPr marL="285750" indent="-285750">
              <a:lnSpc>
                <a:spcPct val="114000"/>
              </a:lnSpc>
              <a:buFont typeface="Arial" pitchFamily="34" charset="0"/>
              <a:buChar char="•"/>
            </a:pPr>
            <a:r>
              <a:rPr lang="en-US" sz="2400" dirty="0">
                <a:latin typeface="Arial" pitchFamily="34" charset="0"/>
                <a:cs typeface="Arial" pitchFamily="34" charset="0"/>
              </a:rPr>
              <a:t>What does faith offer you? </a:t>
            </a:r>
            <a:r>
              <a:rPr lang="en-US" sz="2400" i="1" dirty="0">
                <a:latin typeface="Arial" pitchFamily="34" charset="0"/>
                <a:cs typeface="Arial" pitchFamily="34" charset="0"/>
              </a:rPr>
              <a:t>(eternal life)</a:t>
            </a:r>
            <a:endParaRPr lang="en-US" sz="2400" dirty="0">
              <a:latin typeface="Arial" pitchFamily="34" charset="0"/>
              <a:cs typeface="Arial" pitchFamily="34" charset="0"/>
            </a:endParaRPr>
          </a:p>
        </p:txBody>
      </p:sp>
      <p:sp>
        <p:nvSpPr>
          <p:cNvPr id="6" name="Content Placeholder 6"/>
          <p:cNvSpPr txBox="1">
            <a:spLocks/>
          </p:cNvSpPr>
          <p:nvPr/>
        </p:nvSpPr>
        <p:spPr>
          <a:xfrm>
            <a:off x="1287684" y="1447800"/>
            <a:ext cx="6781800" cy="876300"/>
          </a:xfrm>
          <a:prstGeom prst="rect">
            <a:avLst/>
          </a:prstGeom>
        </p:spPr>
        <p:txBody>
          <a:bodyPr>
            <a:noAutofit/>
          </a:bodyPr>
          <a:lstStyle/>
          <a:p>
            <a:r>
              <a:rPr lang="en-US" sz="2800" b="1" dirty="0">
                <a:latin typeface="Arial" pitchFamily="34" charset="0"/>
                <a:cs typeface="Arial" pitchFamily="34" charset="0"/>
              </a:rPr>
              <a:t>Questions for Inquirers (Candidates)</a:t>
            </a:r>
          </a:p>
        </p:txBody>
      </p:sp>
    </p:spTree>
    <p:extLst>
      <p:ext uri="{BB962C8B-B14F-4D97-AF65-F5344CB8AC3E}">
        <p14:creationId xmlns:p14="http://schemas.microsoft.com/office/powerpoint/2010/main" val="2172930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78408" y="1809509"/>
            <a:ext cx="6946392" cy="3425233"/>
          </a:xfrm>
          <a:prstGeom prst="rect">
            <a:avLst/>
          </a:prstGeom>
        </p:spPr>
        <p:txBody>
          <a:bodyPr wrap="square">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A time of spiritual and catechetical formation </a:t>
            </a:r>
          </a:p>
          <a:p>
            <a:pPr marL="231775" indent="-231775">
              <a:lnSpc>
                <a:spcPct val="114000"/>
              </a:lnSpc>
              <a:buFont typeface="Arial" pitchFamily="34" charset="0"/>
              <a:buChar char="•"/>
            </a:pPr>
            <a:r>
              <a:rPr lang="en-US" sz="2400" dirty="0">
                <a:latin typeface="Arial" pitchFamily="34" charset="0"/>
                <a:cs typeface="Arial" pitchFamily="34" charset="0"/>
              </a:rPr>
              <a:t>Involves the whole person</a:t>
            </a:r>
          </a:p>
          <a:p>
            <a:pPr marL="509588" lvl="1" indent="-277813">
              <a:lnSpc>
                <a:spcPct val="114000"/>
              </a:lnSpc>
              <a:buSzPct val="80000"/>
              <a:buFont typeface="Courier New" pitchFamily="49" charset="0"/>
              <a:buChar char="o"/>
            </a:pPr>
            <a:r>
              <a:rPr lang="en-US" sz="2400" dirty="0">
                <a:latin typeface="Arial" pitchFamily="34" charset="0"/>
                <a:cs typeface="Arial" pitchFamily="34" charset="0"/>
              </a:rPr>
              <a:t>emotions</a:t>
            </a:r>
          </a:p>
          <a:p>
            <a:pPr marL="509588" lvl="1" indent="-277813">
              <a:lnSpc>
                <a:spcPct val="114000"/>
              </a:lnSpc>
              <a:buSzPct val="80000"/>
              <a:buFont typeface="Courier New" pitchFamily="49" charset="0"/>
              <a:buChar char="o"/>
            </a:pPr>
            <a:r>
              <a:rPr lang="en-US" sz="2400" dirty="0">
                <a:latin typeface="Arial" pitchFamily="34" charset="0"/>
                <a:cs typeface="Arial" pitchFamily="34" charset="0"/>
              </a:rPr>
              <a:t>spiritual life</a:t>
            </a:r>
          </a:p>
          <a:p>
            <a:pPr marL="509588" lvl="1" indent="-277813">
              <a:lnSpc>
                <a:spcPct val="114000"/>
              </a:lnSpc>
              <a:buSzPct val="80000"/>
              <a:buFont typeface="Courier New" pitchFamily="49" charset="0"/>
              <a:buChar char="o"/>
            </a:pPr>
            <a:r>
              <a:rPr lang="en-US" sz="2400" dirty="0">
                <a:latin typeface="Arial" pitchFamily="34" charset="0"/>
                <a:cs typeface="Arial" pitchFamily="34" charset="0"/>
              </a:rPr>
              <a:t>intellect</a:t>
            </a:r>
          </a:p>
          <a:p>
            <a:pPr marL="509588" lvl="1" indent="-277813">
              <a:lnSpc>
                <a:spcPct val="114000"/>
              </a:lnSpc>
              <a:buSzPct val="80000"/>
              <a:buFont typeface="Courier New" pitchFamily="49" charset="0"/>
              <a:buChar char="o"/>
            </a:pPr>
            <a:r>
              <a:rPr lang="en-US" sz="2400" dirty="0">
                <a:latin typeface="Arial" pitchFamily="34" charset="0"/>
                <a:cs typeface="Arial" pitchFamily="34" charset="0"/>
              </a:rPr>
              <a:t>physical self</a:t>
            </a:r>
          </a:p>
          <a:p>
            <a:pPr marL="509588" lvl="1" indent="-277813">
              <a:lnSpc>
                <a:spcPct val="114000"/>
              </a:lnSpc>
              <a:buSzPct val="80000"/>
              <a:buFont typeface="Courier New" pitchFamily="49" charset="0"/>
              <a:buChar char="o"/>
            </a:pPr>
            <a:r>
              <a:rPr lang="en-US" sz="2400" dirty="0">
                <a:latin typeface="Arial" pitchFamily="34" charset="0"/>
                <a:cs typeface="Arial" pitchFamily="34" charset="0"/>
              </a:rPr>
              <a:t>all one’s gifts </a:t>
            </a:r>
            <a:br>
              <a:rPr lang="en-US" sz="2400" dirty="0">
                <a:latin typeface="Arial" pitchFamily="34" charset="0"/>
                <a:cs typeface="Arial" pitchFamily="34" charset="0"/>
              </a:rPr>
            </a:br>
            <a:r>
              <a:rPr lang="en-US" sz="2400" dirty="0">
                <a:latin typeface="Arial" pitchFamily="34" charset="0"/>
                <a:cs typeface="Arial" pitchFamily="34" charset="0"/>
              </a:rPr>
              <a:t>and weaknesses</a:t>
            </a:r>
          </a:p>
        </p:txBody>
      </p:sp>
      <p:sp>
        <p:nvSpPr>
          <p:cNvPr id="6" name="Content Placeholder 6"/>
          <p:cNvSpPr txBox="1">
            <a:spLocks/>
          </p:cNvSpPr>
          <p:nvPr/>
        </p:nvSpPr>
        <p:spPr>
          <a:xfrm>
            <a:off x="990600" y="1199909"/>
            <a:ext cx="6324600" cy="876300"/>
          </a:xfrm>
          <a:prstGeom prst="rect">
            <a:avLst/>
          </a:prstGeom>
        </p:spPr>
        <p:txBody>
          <a:bodyPr>
            <a:noAutofit/>
          </a:bodyPr>
          <a:lstStyle/>
          <a:p>
            <a:r>
              <a:rPr lang="en-US" sz="2800" b="1" dirty="0">
                <a:latin typeface="Arial" pitchFamily="34" charset="0"/>
                <a:cs typeface="Arial" pitchFamily="34" charset="0"/>
              </a:rPr>
              <a:t>Period of the Catechumenate</a:t>
            </a:r>
          </a:p>
        </p:txBody>
      </p:sp>
      <p:pic>
        <p:nvPicPr>
          <p:cNvPr id="4" name="Picture 3" descr="A picture containing person, table, indoor, cutting&#10;&#10;Description automatically generated">
            <a:extLst>
              <a:ext uri="{FF2B5EF4-FFF2-40B4-BE49-F238E27FC236}">
                <a16:creationId xmlns:a16="http://schemas.microsoft.com/office/drawing/2014/main" id="{AB7A45E4-D840-4D86-B94D-652F548347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28"/>
          <a:stretch/>
        </p:blipFill>
        <p:spPr>
          <a:xfrm>
            <a:off x="4154829" y="2971800"/>
            <a:ext cx="4343400" cy="3276600"/>
          </a:xfrm>
          <a:prstGeom prst="rect">
            <a:avLst/>
          </a:prstGeom>
        </p:spPr>
      </p:pic>
    </p:spTree>
    <p:extLst>
      <p:ext uri="{BB962C8B-B14F-4D97-AF65-F5344CB8AC3E}">
        <p14:creationId xmlns:p14="http://schemas.microsoft.com/office/powerpoint/2010/main" val="4154028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0" y="2133600"/>
            <a:ext cx="7010400" cy="2239139"/>
          </a:xfrm>
          <a:prstGeom prst="rect">
            <a:avLst/>
          </a:prstGeom>
        </p:spPr>
        <p:txBody>
          <a:bodyPr wrap="square">
            <a:spAutoFit/>
          </a:bodyPr>
          <a:lstStyle/>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Catechesis </a:t>
            </a:r>
          </a:p>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Spiritual development</a:t>
            </a:r>
          </a:p>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Liturgy (participation in the Liturgy of the Word, followed by dismissal and further catechesis)</a:t>
            </a:r>
          </a:p>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Apostolic witness</a:t>
            </a:r>
          </a:p>
        </p:txBody>
      </p:sp>
      <p:sp>
        <p:nvSpPr>
          <p:cNvPr id="6" name="Content Placeholder 6"/>
          <p:cNvSpPr txBox="1">
            <a:spLocks/>
          </p:cNvSpPr>
          <p:nvPr/>
        </p:nvSpPr>
        <p:spPr>
          <a:xfrm>
            <a:off x="1219200" y="1447800"/>
            <a:ext cx="4648200" cy="876300"/>
          </a:xfrm>
          <a:prstGeom prst="rect">
            <a:avLst/>
          </a:prstGeom>
        </p:spPr>
        <p:txBody>
          <a:bodyPr>
            <a:noAutofit/>
          </a:bodyPr>
          <a:lstStyle/>
          <a:p>
            <a:r>
              <a:rPr lang="en-US" sz="2800" b="1" dirty="0">
                <a:latin typeface="Arial" pitchFamily="34" charset="0"/>
                <a:cs typeface="Arial" pitchFamily="34" charset="0"/>
              </a:rPr>
              <a:t>Formation through:</a:t>
            </a:r>
          </a:p>
        </p:txBody>
      </p:sp>
    </p:spTree>
    <p:extLst>
      <p:ext uri="{BB962C8B-B14F-4D97-AF65-F5344CB8AC3E}">
        <p14:creationId xmlns:p14="http://schemas.microsoft.com/office/powerpoint/2010/main" val="2930448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1828800"/>
            <a:ext cx="3429216" cy="2187843"/>
          </a:xfrm>
          <a:prstGeom prst="rect">
            <a:avLst/>
          </a:prstGeom>
        </p:spPr>
        <p:txBody>
          <a:bodyPr wrap="square">
            <a:spAutoFit/>
          </a:bodyPr>
          <a:lstStyle/>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Introduces the catechumens to the mystery of Christ </a:t>
            </a:r>
          </a:p>
          <a:p>
            <a:pPr marL="285750" indent="-285750">
              <a:lnSpc>
                <a:spcPct val="114000"/>
              </a:lnSpc>
              <a:buFont typeface="Arial" pitchFamily="34" charset="0"/>
              <a:buChar char="•"/>
            </a:pPr>
            <a:r>
              <a:rPr lang="en-US" sz="2400" dirty="0">
                <a:latin typeface="Arial" pitchFamily="34" charset="0"/>
                <a:cs typeface="Arial" pitchFamily="34" charset="0"/>
              </a:rPr>
              <a:t>Incorporates the Liturgy of the Word</a:t>
            </a:r>
          </a:p>
        </p:txBody>
      </p:sp>
      <p:sp>
        <p:nvSpPr>
          <p:cNvPr id="6" name="Content Placeholder 6"/>
          <p:cNvSpPr txBox="1">
            <a:spLocks/>
          </p:cNvSpPr>
          <p:nvPr/>
        </p:nvSpPr>
        <p:spPr>
          <a:xfrm>
            <a:off x="906684" y="1285140"/>
            <a:ext cx="3121508" cy="876300"/>
          </a:xfrm>
          <a:prstGeom prst="rect">
            <a:avLst/>
          </a:prstGeom>
        </p:spPr>
        <p:txBody>
          <a:bodyPr>
            <a:noAutofit/>
          </a:bodyPr>
          <a:lstStyle/>
          <a:p>
            <a:r>
              <a:rPr lang="en-US" sz="2800" b="1" dirty="0">
                <a:latin typeface="Arial" pitchFamily="34" charset="0"/>
                <a:cs typeface="Arial" pitchFamily="34" charset="0"/>
              </a:rPr>
              <a:t>Catechesis</a:t>
            </a:r>
          </a:p>
        </p:txBody>
      </p:sp>
      <p:pic>
        <p:nvPicPr>
          <p:cNvPr id="3" name="Picture 2" descr="A picture containing person, indoor, sitting, person&#10;&#10;Description automatically generated">
            <a:extLst>
              <a:ext uri="{FF2B5EF4-FFF2-40B4-BE49-F238E27FC236}">
                <a16:creationId xmlns:a16="http://schemas.microsoft.com/office/drawing/2014/main" id="{D2D9E20C-C7AD-4A6A-B563-251A50D91F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0703" y="1877126"/>
            <a:ext cx="4653297" cy="3103748"/>
          </a:xfrm>
          <a:prstGeom prst="rect">
            <a:avLst/>
          </a:prstGeom>
        </p:spPr>
      </p:pic>
    </p:spTree>
    <p:extLst>
      <p:ext uri="{BB962C8B-B14F-4D97-AF65-F5344CB8AC3E}">
        <p14:creationId xmlns:p14="http://schemas.microsoft.com/office/powerpoint/2010/main" val="346954235"/>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2063</TotalTime>
  <Words>2748</Words>
  <Application>Microsoft Office PowerPoint</Application>
  <PresentationFormat>On-screen Show (4:3)</PresentationFormat>
  <Paragraphs>193</Paragraphs>
  <Slides>24</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Courier New</vt:lpstr>
      <vt:lpstr>LIC Presentation template</vt:lpstr>
      <vt:lpstr>The Journey  of the Catechumen Parts 1, 2, and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306</cp:revision>
  <dcterms:created xsi:type="dcterms:W3CDTF">2011-06-08T19:56:13Z</dcterms:created>
  <dcterms:modified xsi:type="dcterms:W3CDTF">2020-12-04T14:41:33Z</dcterms:modified>
</cp:coreProperties>
</file>